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0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5" r:id="rId11"/>
    <p:sldId id="269" r:id="rId12"/>
    <p:sldId id="267" r:id="rId13"/>
    <p:sldId id="25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1583" autoAdjust="0"/>
  </p:normalViewPr>
  <p:slideViewPr>
    <p:cSldViewPr snapToGrid="0">
      <p:cViewPr varScale="1">
        <p:scale>
          <a:sx n="78" d="100"/>
          <a:sy n="78" d="100"/>
        </p:scale>
        <p:origin x="2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9239F0-DC12-4E4A-B84E-AD12BE6FDBA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974F854-A20F-47A5-AE90-6A5FD7851844}">
      <dgm:prSet/>
      <dgm:spPr/>
      <dgm:t>
        <a:bodyPr/>
        <a:lstStyle/>
        <a:p>
          <a:r>
            <a:rPr lang="en-US"/>
            <a:t>C and GO both compile down to assembly language</a:t>
          </a:r>
        </a:p>
      </dgm:t>
    </dgm:pt>
    <dgm:pt modelId="{78EACA81-B7A0-4C98-BF33-225D50F216FE}" type="parTrans" cxnId="{6DB09099-785B-41AD-B81A-9F3698BE0BC5}">
      <dgm:prSet/>
      <dgm:spPr/>
      <dgm:t>
        <a:bodyPr/>
        <a:lstStyle/>
        <a:p>
          <a:endParaRPr lang="en-US"/>
        </a:p>
      </dgm:t>
    </dgm:pt>
    <dgm:pt modelId="{6EB65E48-4836-4307-8583-B70ECFD70594}" type="sibTrans" cxnId="{6DB09099-785B-41AD-B81A-9F3698BE0BC5}">
      <dgm:prSet/>
      <dgm:spPr/>
      <dgm:t>
        <a:bodyPr/>
        <a:lstStyle/>
        <a:p>
          <a:endParaRPr lang="en-US"/>
        </a:p>
      </dgm:t>
    </dgm:pt>
    <dgm:pt modelId="{2FADC1D2-CB0D-42B9-9664-28872970CB73}">
      <dgm:prSet/>
      <dgm:spPr/>
      <dgm:t>
        <a:bodyPr/>
        <a:lstStyle/>
        <a:p>
          <a:r>
            <a:rPr lang="en-US"/>
            <a:t>Arrays in C correlate to slices in GO</a:t>
          </a:r>
        </a:p>
      </dgm:t>
    </dgm:pt>
    <dgm:pt modelId="{123A7717-6BAD-4D34-AD9D-30B08E1910D5}" type="parTrans" cxnId="{F5809F90-A096-42D2-8B5A-19AAC47B2612}">
      <dgm:prSet/>
      <dgm:spPr/>
      <dgm:t>
        <a:bodyPr/>
        <a:lstStyle/>
        <a:p>
          <a:endParaRPr lang="en-US"/>
        </a:p>
      </dgm:t>
    </dgm:pt>
    <dgm:pt modelId="{A641DBAA-D2B4-4E00-80E7-20A61ACEFAD3}" type="sibTrans" cxnId="{F5809F90-A096-42D2-8B5A-19AAC47B2612}">
      <dgm:prSet/>
      <dgm:spPr/>
      <dgm:t>
        <a:bodyPr/>
        <a:lstStyle/>
        <a:p>
          <a:endParaRPr lang="en-US"/>
        </a:p>
      </dgm:t>
    </dgm:pt>
    <dgm:pt modelId="{4E98EA0C-7A7F-4958-8C24-CE7CFE71AC2D}">
      <dgm:prSet/>
      <dgm:spPr/>
      <dgm:t>
        <a:bodyPr/>
        <a:lstStyle/>
        <a:p>
          <a:r>
            <a:rPr lang="en-US"/>
            <a:t>Slices can hold varying amounts of data and be passed into functions by value without sacrificing any data or pointer attributes</a:t>
          </a:r>
        </a:p>
      </dgm:t>
    </dgm:pt>
    <dgm:pt modelId="{D059C2DD-B772-4659-8FBE-98699D252D12}" type="parTrans" cxnId="{8429E450-2E76-45D9-876E-0CBB130182F9}">
      <dgm:prSet/>
      <dgm:spPr/>
      <dgm:t>
        <a:bodyPr/>
        <a:lstStyle/>
        <a:p>
          <a:endParaRPr lang="en-US"/>
        </a:p>
      </dgm:t>
    </dgm:pt>
    <dgm:pt modelId="{AF099ECC-52E8-4A04-BC39-727C46AB4CCF}" type="sibTrans" cxnId="{8429E450-2E76-45D9-876E-0CBB130182F9}">
      <dgm:prSet/>
      <dgm:spPr/>
      <dgm:t>
        <a:bodyPr/>
        <a:lstStyle/>
        <a:p>
          <a:endParaRPr lang="en-US"/>
        </a:p>
      </dgm:t>
    </dgm:pt>
    <dgm:pt modelId="{5E9C3B63-BF22-42E8-8B64-0F378A302B9C}">
      <dgm:prSet/>
      <dgm:spPr/>
      <dgm:t>
        <a:bodyPr/>
        <a:lstStyle/>
        <a:p>
          <a:r>
            <a:rPr lang="en-US"/>
            <a:t>Complex memory allocation processes make this possible</a:t>
          </a:r>
        </a:p>
      </dgm:t>
    </dgm:pt>
    <dgm:pt modelId="{962089AA-6205-4192-A4D8-147A81402E1D}" type="parTrans" cxnId="{5771FCB8-8DC1-4ED8-BA2B-A053231093D3}">
      <dgm:prSet/>
      <dgm:spPr/>
      <dgm:t>
        <a:bodyPr/>
        <a:lstStyle/>
        <a:p>
          <a:endParaRPr lang="en-US"/>
        </a:p>
      </dgm:t>
    </dgm:pt>
    <dgm:pt modelId="{3BCAE6CE-EE35-478C-AB53-C5EF5795345F}" type="sibTrans" cxnId="{5771FCB8-8DC1-4ED8-BA2B-A053231093D3}">
      <dgm:prSet/>
      <dgm:spPr/>
      <dgm:t>
        <a:bodyPr/>
        <a:lstStyle/>
        <a:p>
          <a:endParaRPr lang="en-US"/>
        </a:p>
      </dgm:t>
    </dgm:pt>
    <dgm:pt modelId="{325FAAC2-0314-4128-AEEF-DCCD7D61E666}" type="pres">
      <dgm:prSet presAssocID="{409239F0-DC12-4E4A-B84E-AD12BE6FDBA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685BB36-3BF2-4322-B806-D3153FDB0347}" type="pres">
      <dgm:prSet presAssocID="{7974F854-A20F-47A5-AE90-6A5FD7851844}" presName="root1" presStyleCnt="0"/>
      <dgm:spPr/>
    </dgm:pt>
    <dgm:pt modelId="{E34C096E-64EB-4D4E-BCCD-74794900BD78}" type="pres">
      <dgm:prSet presAssocID="{7974F854-A20F-47A5-AE90-6A5FD7851844}" presName="LevelOneTextNode" presStyleLbl="node0" presStyleIdx="0" presStyleCnt="2">
        <dgm:presLayoutVars>
          <dgm:chPref val="3"/>
        </dgm:presLayoutVars>
      </dgm:prSet>
      <dgm:spPr/>
    </dgm:pt>
    <dgm:pt modelId="{BACAA29E-96BA-4D93-934C-EFBAB0C29686}" type="pres">
      <dgm:prSet presAssocID="{7974F854-A20F-47A5-AE90-6A5FD7851844}" presName="level2hierChild" presStyleCnt="0"/>
      <dgm:spPr/>
    </dgm:pt>
    <dgm:pt modelId="{FE309A6A-D8E4-4B06-AC41-EB69D7F13823}" type="pres">
      <dgm:prSet presAssocID="{2FADC1D2-CB0D-42B9-9664-28872970CB73}" presName="root1" presStyleCnt="0"/>
      <dgm:spPr/>
    </dgm:pt>
    <dgm:pt modelId="{4DBEA50C-5591-4417-B761-B3788B893A7D}" type="pres">
      <dgm:prSet presAssocID="{2FADC1D2-CB0D-42B9-9664-28872970CB73}" presName="LevelOneTextNode" presStyleLbl="node0" presStyleIdx="1" presStyleCnt="2">
        <dgm:presLayoutVars>
          <dgm:chPref val="3"/>
        </dgm:presLayoutVars>
      </dgm:prSet>
      <dgm:spPr/>
    </dgm:pt>
    <dgm:pt modelId="{23997977-0DC1-48D4-BB0E-924BC8334735}" type="pres">
      <dgm:prSet presAssocID="{2FADC1D2-CB0D-42B9-9664-28872970CB73}" presName="level2hierChild" presStyleCnt="0"/>
      <dgm:spPr/>
    </dgm:pt>
    <dgm:pt modelId="{A9C4AB55-12F5-4E52-BC22-03A2F842E6A7}" type="pres">
      <dgm:prSet presAssocID="{D059C2DD-B772-4659-8FBE-98699D252D12}" presName="conn2-1" presStyleLbl="parChTrans1D2" presStyleIdx="0" presStyleCnt="2"/>
      <dgm:spPr/>
    </dgm:pt>
    <dgm:pt modelId="{23F170A0-9D5A-4FC2-BCAD-6CAF4AF6DC2D}" type="pres">
      <dgm:prSet presAssocID="{D059C2DD-B772-4659-8FBE-98699D252D12}" presName="connTx" presStyleLbl="parChTrans1D2" presStyleIdx="0" presStyleCnt="2"/>
      <dgm:spPr/>
    </dgm:pt>
    <dgm:pt modelId="{DA5FE3F5-20D1-436E-A3E0-90E8753E87B5}" type="pres">
      <dgm:prSet presAssocID="{4E98EA0C-7A7F-4958-8C24-CE7CFE71AC2D}" presName="root2" presStyleCnt="0"/>
      <dgm:spPr/>
    </dgm:pt>
    <dgm:pt modelId="{AB2F2D85-43AD-4EA5-A2E3-6D49DFC3C87A}" type="pres">
      <dgm:prSet presAssocID="{4E98EA0C-7A7F-4958-8C24-CE7CFE71AC2D}" presName="LevelTwoTextNode" presStyleLbl="node2" presStyleIdx="0" presStyleCnt="2">
        <dgm:presLayoutVars>
          <dgm:chPref val="3"/>
        </dgm:presLayoutVars>
      </dgm:prSet>
      <dgm:spPr/>
    </dgm:pt>
    <dgm:pt modelId="{BFE0B9EB-41CA-44BB-9BBF-0835E83192B6}" type="pres">
      <dgm:prSet presAssocID="{4E98EA0C-7A7F-4958-8C24-CE7CFE71AC2D}" presName="level3hierChild" presStyleCnt="0"/>
      <dgm:spPr/>
    </dgm:pt>
    <dgm:pt modelId="{2D661D7F-26A7-4C4A-83F1-C318D100BC08}" type="pres">
      <dgm:prSet presAssocID="{962089AA-6205-4192-A4D8-147A81402E1D}" presName="conn2-1" presStyleLbl="parChTrans1D2" presStyleIdx="1" presStyleCnt="2"/>
      <dgm:spPr/>
    </dgm:pt>
    <dgm:pt modelId="{3BCE032D-7A7F-4AE9-9A50-0BB9700747C6}" type="pres">
      <dgm:prSet presAssocID="{962089AA-6205-4192-A4D8-147A81402E1D}" presName="connTx" presStyleLbl="parChTrans1D2" presStyleIdx="1" presStyleCnt="2"/>
      <dgm:spPr/>
    </dgm:pt>
    <dgm:pt modelId="{F3BDDBAF-0331-4632-A151-AC5EF68ED81B}" type="pres">
      <dgm:prSet presAssocID="{5E9C3B63-BF22-42E8-8B64-0F378A302B9C}" presName="root2" presStyleCnt="0"/>
      <dgm:spPr/>
    </dgm:pt>
    <dgm:pt modelId="{FD531145-741F-4505-9AA9-4F23A2A81228}" type="pres">
      <dgm:prSet presAssocID="{5E9C3B63-BF22-42E8-8B64-0F378A302B9C}" presName="LevelTwoTextNode" presStyleLbl="node2" presStyleIdx="1" presStyleCnt="2">
        <dgm:presLayoutVars>
          <dgm:chPref val="3"/>
        </dgm:presLayoutVars>
      </dgm:prSet>
      <dgm:spPr/>
    </dgm:pt>
    <dgm:pt modelId="{7B094E31-ADFA-4192-ABE2-8970DA80EEAB}" type="pres">
      <dgm:prSet presAssocID="{5E9C3B63-BF22-42E8-8B64-0F378A302B9C}" presName="level3hierChild" presStyleCnt="0"/>
      <dgm:spPr/>
    </dgm:pt>
  </dgm:ptLst>
  <dgm:cxnLst>
    <dgm:cxn modelId="{E69F082B-9549-4F1E-A4E6-989E6887BE5A}" type="presOf" srcId="{D059C2DD-B772-4659-8FBE-98699D252D12}" destId="{23F170A0-9D5A-4FC2-BCAD-6CAF4AF6DC2D}" srcOrd="1" destOrd="0" presId="urn:microsoft.com/office/officeart/2005/8/layout/hierarchy2"/>
    <dgm:cxn modelId="{D9F68B5D-44DA-457F-8560-BACF126ABF93}" type="presOf" srcId="{409239F0-DC12-4E4A-B84E-AD12BE6FDBAF}" destId="{325FAAC2-0314-4128-AEEF-DCCD7D61E666}" srcOrd="0" destOrd="0" presId="urn:microsoft.com/office/officeart/2005/8/layout/hierarchy2"/>
    <dgm:cxn modelId="{4CF11644-39AD-4DBE-8803-2FA5C914FE2F}" type="presOf" srcId="{4E98EA0C-7A7F-4958-8C24-CE7CFE71AC2D}" destId="{AB2F2D85-43AD-4EA5-A2E3-6D49DFC3C87A}" srcOrd="0" destOrd="0" presId="urn:microsoft.com/office/officeart/2005/8/layout/hierarchy2"/>
    <dgm:cxn modelId="{FAAC584A-72BE-4874-8B57-EF20853872C4}" type="presOf" srcId="{962089AA-6205-4192-A4D8-147A81402E1D}" destId="{3BCE032D-7A7F-4AE9-9A50-0BB9700747C6}" srcOrd="1" destOrd="0" presId="urn:microsoft.com/office/officeart/2005/8/layout/hierarchy2"/>
    <dgm:cxn modelId="{F94C8C4E-5EB6-449D-83BC-5778858493ED}" type="presOf" srcId="{2FADC1D2-CB0D-42B9-9664-28872970CB73}" destId="{4DBEA50C-5591-4417-B761-B3788B893A7D}" srcOrd="0" destOrd="0" presId="urn:microsoft.com/office/officeart/2005/8/layout/hierarchy2"/>
    <dgm:cxn modelId="{8429E450-2E76-45D9-876E-0CBB130182F9}" srcId="{2FADC1D2-CB0D-42B9-9664-28872970CB73}" destId="{4E98EA0C-7A7F-4958-8C24-CE7CFE71AC2D}" srcOrd="0" destOrd="0" parTransId="{D059C2DD-B772-4659-8FBE-98699D252D12}" sibTransId="{AF099ECC-52E8-4A04-BC39-727C46AB4CCF}"/>
    <dgm:cxn modelId="{EF9D1F7A-4F0C-4939-A7D2-CE8177AF39FB}" type="presOf" srcId="{7974F854-A20F-47A5-AE90-6A5FD7851844}" destId="{E34C096E-64EB-4D4E-BCCD-74794900BD78}" srcOrd="0" destOrd="0" presId="urn:microsoft.com/office/officeart/2005/8/layout/hierarchy2"/>
    <dgm:cxn modelId="{F5809F90-A096-42D2-8B5A-19AAC47B2612}" srcId="{409239F0-DC12-4E4A-B84E-AD12BE6FDBAF}" destId="{2FADC1D2-CB0D-42B9-9664-28872970CB73}" srcOrd="1" destOrd="0" parTransId="{123A7717-6BAD-4D34-AD9D-30B08E1910D5}" sibTransId="{A641DBAA-D2B4-4E00-80E7-20A61ACEFAD3}"/>
    <dgm:cxn modelId="{6DB09099-785B-41AD-B81A-9F3698BE0BC5}" srcId="{409239F0-DC12-4E4A-B84E-AD12BE6FDBAF}" destId="{7974F854-A20F-47A5-AE90-6A5FD7851844}" srcOrd="0" destOrd="0" parTransId="{78EACA81-B7A0-4C98-BF33-225D50F216FE}" sibTransId="{6EB65E48-4836-4307-8583-B70ECFD70594}"/>
    <dgm:cxn modelId="{385C1FA1-6793-42C3-9B07-ED99C9DDAF8A}" type="presOf" srcId="{962089AA-6205-4192-A4D8-147A81402E1D}" destId="{2D661D7F-26A7-4C4A-83F1-C318D100BC08}" srcOrd="0" destOrd="0" presId="urn:microsoft.com/office/officeart/2005/8/layout/hierarchy2"/>
    <dgm:cxn modelId="{E1FEE8A1-6454-48A8-8361-0C16BECD0468}" type="presOf" srcId="{5E9C3B63-BF22-42E8-8B64-0F378A302B9C}" destId="{FD531145-741F-4505-9AA9-4F23A2A81228}" srcOrd="0" destOrd="0" presId="urn:microsoft.com/office/officeart/2005/8/layout/hierarchy2"/>
    <dgm:cxn modelId="{532FBDB4-10D7-49CF-A229-24E2A913BCAD}" type="presOf" srcId="{D059C2DD-B772-4659-8FBE-98699D252D12}" destId="{A9C4AB55-12F5-4E52-BC22-03A2F842E6A7}" srcOrd="0" destOrd="0" presId="urn:microsoft.com/office/officeart/2005/8/layout/hierarchy2"/>
    <dgm:cxn modelId="{5771FCB8-8DC1-4ED8-BA2B-A053231093D3}" srcId="{2FADC1D2-CB0D-42B9-9664-28872970CB73}" destId="{5E9C3B63-BF22-42E8-8B64-0F378A302B9C}" srcOrd="1" destOrd="0" parTransId="{962089AA-6205-4192-A4D8-147A81402E1D}" sibTransId="{3BCAE6CE-EE35-478C-AB53-C5EF5795345F}"/>
    <dgm:cxn modelId="{3C0B1469-36F3-4623-B0F5-8303565F3EED}" type="presParOf" srcId="{325FAAC2-0314-4128-AEEF-DCCD7D61E666}" destId="{D685BB36-3BF2-4322-B806-D3153FDB0347}" srcOrd="0" destOrd="0" presId="urn:microsoft.com/office/officeart/2005/8/layout/hierarchy2"/>
    <dgm:cxn modelId="{F0DAA145-1F73-4957-B439-9BD84A1747BC}" type="presParOf" srcId="{D685BB36-3BF2-4322-B806-D3153FDB0347}" destId="{E34C096E-64EB-4D4E-BCCD-74794900BD78}" srcOrd="0" destOrd="0" presId="urn:microsoft.com/office/officeart/2005/8/layout/hierarchy2"/>
    <dgm:cxn modelId="{17AD57DC-A4D2-41B4-AA90-38ADECCC854A}" type="presParOf" srcId="{D685BB36-3BF2-4322-B806-D3153FDB0347}" destId="{BACAA29E-96BA-4D93-934C-EFBAB0C29686}" srcOrd="1" destOrd="0" presId="urn:microsoft.com/office/officeart/2005/8/layout/hierarchy2"/>
    <dgm:cxn modelId="{9D1F6D03-A988-4F1D-A11A-F951D08B297C}" type="presParOf" srcId="{325FAAC2-0314-4128-AEEF-DCCD7D61E666}" destId="{FE309A6A-D8E4-4B06-AC41-EB69D7F13823}" srcOrd="1" destOrd="0" presId="urn:microsoft.com/office/officeart/2005/8/layout/hierarchy2"/>
    <dgm:cxn modelId="{DFF248C7-E84F-4AD9-A1C8-FF9261888ED3}" type="presParOf" srcId="{FE309A6A-D8E4-4B06-AC41-EB69D7F13823}" destId="{4DBEA50C-5591-4417-B761-B3788B893A7D}" srcOrd="0" destOrd="0" presId="urn:microsoft.com/office/officeart/2005/8/layout/hierarchy2"/>
    <dgm:cxn modelId="{4F041312-7EBA-4B4F-BEB2-084C948DD316}" type="presParOf" srcId="{FE309A6A-D8E4-4B06-AC41-EB69D7F13823}" destId="{23997977-0DC1-48D4-BB0E-924BC8334735}" srcOrd="1" destOrd="0" presId="urn:microsoft.com/office/officeart/2005/8/layout/hierarchy2"/>
    <dgm:cxn modelId="{03C57C6C-0D92-437B-AB9D-6210AB709499}" type="presParOf" srcId="{23997977-0DC1-48D4-BB0E-924BC8334735}" destId="{A9C4AB55-12F5-4E52-BC22-03A2F842E6A7}" srcOrd="0" destOrd="0" presId="urn:microsoft.com/office/officeart/2005/8/layout/hierarchy2"/>
    <dgm:cxn modelId="{3968CD57-5907-4207-9D5A-B0B12420DA90}" type="presParOf" srcId="{A9C4AB55-12F5-4E52-BC22-03A2F842E6A7}" destId="{23F170A0-9D5A-4FC2-BCAD-6CAF4AF6DC2D}" srcOrd="0" destOrd="0" presId="urn:microsoft.com/office/officeart/2005/8/layout/hierarchy2"/>
    <dgm:cxn modelId="{F6575ED0-1CBC-4BB6-9817-F436A3AE833D}" type="presParOf" srcId="{23997977-0DC1-48D4-BB0E-924BC8334735}" destId="{DA5FE3F5-20D1-436E-A3E0-90E8753E87B5}" srcOrd="1" destOrd="0" presId="urn:microsoft.com/office/officeart/2005/8/layout/hierarchy2"/>
    <dgm:cxn modelId="{36F7299F-D40F-4686-9F8C-7C6100DB0A06}" type="presParOf" srcId="{DA5FE3F5-20D1-436E-A3E0-90E8753E87B5}" destId="{AB2F2D85-43AD-4EA5-A2E3-6D49DFC3C87A}" srcOrd="0" destOrd="0" presId="urn:microsoft.com/office/officeart/2005/8/layout/hierarchy2"/>
    <dgm:cxn modelId="{FBFF75DF-9383-4529-A090-AB6168F07398}" type="presParOf" srcId="{DA5FE3F5-20D1-436E-A3E0-90E8753E87B5}" destId="{BFE0B9EB-41CA-44BB-9BBF-0835E83192B6}" srcOrd="1" destOrd="0" presId="urn:microsoft.com/office/officeart/2005/8/layout/hierarchy2"/>
    <dgm:cxn modelId="{8DE22A88-7035-40CB-B2C4-EC3B07423777}" type="presParOf" srcId="{23997977-0DC1-48D4-BB0E-924BC8334735}" destId="{2D661D7F-26A7-4C4A-83F1-C318D100BC08}" srcOrd="2" destOrd="0" presId="urn:microsoft.com/office/officeart/2005/8/layout/hierarchy2"/>
    <dgm:cxn modelId="{D3D97982-4C00-4F7C-B847-3043084E4D18}" type="presParOf" srcId="{2D661D7F-26A7-4C4A-83F1-C318D100BC08}" destId="{3BCE032D-7A7F-4AE9-9A50-0BB9700747C6}" srcOrd="0" destOrd="0" presId="urn:microsoft.com/office/officeart/2005/8/layout/hierarchy2"/>
    <dgm:cxn modelId="{B9F6F1D9-15EC-463C-953E-AAA36DBE0BBF}" type="presParOf" srcId="{23997977-0DC1-48D4-BB0E-924BC8334735}" destId="{F3BDDBAF-0331-4632-A151-AC5EF68ED81B}" srcOrd="3" destOrd="0" presId="urn:microsoft.com/office/officeart/2005/8/layout/hierarchy2"/>
    <dgm:cxn modelId="{E91313FC-8699-4745-9B06-2F847EE53DB9}" type="presParOf" srcId="{F3BDDBAF-0331-4632-A151-AC5EF68ED81B}" destId="{FD531145-741F-4505-9AA9-4F23A2A81228}" srcOrd="0" destOrd="0" presId="urn:microsoft.com/office/officeart/2005/8/layout/hierarchy2"/>
    <dgm:cxn modelId="{BC577B16-04CB-457D-87B3-EAF369692A2C}" type="presParOf" srcId="{F3BDDBAF-0331-4632-A151-AC5EF68ED81B}" destId="{7B094E31-ADFA-4192-ABE2-8970DA80EEA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C096E-64EB-4D4E-BCCD-74794900BD78}">
      <dsp:nvSpPr>
        <dsp:cNvPr id="0" name=""/>
        <dsp:cNvSpPr/>
      </dsp:nvSpPr>
      <dsp:spPr>
        <a:xfrm>
          <a:off x="1088" y="214498"/>
          <a:ext cx="2622549" cy="13112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 and GO both compile down to assembly language</a:t>
          </a:r>
        </a:p>
      </dsp:txBody>
      <dsp:txXfrm>
        <a:off x="39494" y="252904"/>
        <a:ext cx="2545737" cy="1234462"/>
      </dsp:txXfrm>
    </dsp:sp>
    <dsp:sp modelId="{4DBEA50C-5591-4417-B761-B3788B893A7D}">
      <dsp:nvSpPr>
        <dsp:cNvPr id="0" name=""/>
        <dsp:cNvSpPr/>
      </dsp:nvSpPr>
      <dsp:spPr>
        <a:xfrm>
          <a:off x="1088" y="1722465"/>
          <a:ext cx="2622549" cy="13112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Arrays in C correlate to slices in GO</a:t>
          </a:r>
        </a:p>
      </dsp:txBody>
      <dsp:txXfrm>
        <a:off x="39494" y="1760871"/>
        <a:ext cx="2545737" cy="1234462"/>
      </dsp:txXfrm>
    </dsp:sp>
    <dsp:sp modelId="{A9C4AB55-12F5-4E52-BC22-03A2F842E6A7}">
      <dsp:nvSpPr>
        <dsp:cNvPr id="0" name=""/>
        <dsp:cNvSpPr/>
      </dsp:nvSpPr>
      <dsp:spPr>
        <a:xfrm rot="19457599">
          <a:off x="2502212" y="1971623"/>
          <a:ext cx="1291871" cy="58974"/>
        </a:xfrm>
        <a:custGeom>
          <a:avLst/>
          <a:gdLst/>
          <a:ahLst/>
          <a:cxnLst/>
          <a:rect l="0" t="0" r="0" b="0"/>
          <a:pathLst>
            <a:path>
              <a:moveTo>
                <a:pt x="0" y="29487"/>
              </a:moveTo>
              <a:lnTo>
                <a:pt x="1291871" y="29487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5851" y="1968814"/>
        <a:ext cx="64593" cy="64593"/>
      </dsp:txXfrm>
    </dsp:sp>
    <dsp:sp modelId="{AB2F2D85-43AD-4EA5-A2E3-6D49DFC3C87A}">
      <dsp:nvSpPr>
        <dsp:cNvPr id="0" name=""/>
        <dsp:cNvSpPr/>
      </dsp:nvSpPr>
      <dsp:spPr>
        <a:xfrm>
          <a:off x="3672658" y="968482"/>
          <a:ext cx="2622549" cy="131127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Slices can hold varying amounts of data and be passed into functions by value without sacrificing any data or pointer attributes</a:t>
          </a:r>
        </a:p>
      </dsp:txBody>
      <dsp:txXfrm>
        <a:off x="3711064" y="1006888"/>
        <a:ext cx="2545737" cy="1234462"/>
      </dsp:txXfrm>
    </dsp:sp>
    <dsp:sp modelId="{2D661D7F-26A7-4C4A-83F1-C318D100BC08}">
      <dsp:nvSpPr>
        <dsp:cNvPr id="0" name=""/>
        <dsp:cNvSpPr/>
      </dsp:nvSpPr>
      <dsp:spPr>
        <a:xfrm rot="2142401">
          <a:off x="2502212" y="2725606"/>
          <a:ext cx="1291871" cy="58974"/>
        </a:xfrm>
        <a:custGeom>
          <a:avLst/>
          <a:gdLst/>
          <a:ahLst/>
          <a:cxnLst/>
          <a:rect l="0" t="0" r="0" b="0"/>
          <a:pathLst>
            <a:path>
              <a:moveTo>
                <a:pt x="0" y="29487"/>
              </a:moveTo>
              <a:lnTo>
                <a:pt x="1291871" y="29487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5851" y="2722797"/>
        <a:ext cx="64593" cy="64593"/>
      </dsp:txXfrm>
    </dsp:sp>
    <dsp:sp modelId="{FD531145-741F-4505-9AA9-4F23A2A81228}">
      <dsp:nvSpPr>
        <dsp:cNvPr id="0" name=""/>
        <dsp:cNvSpPr/>
      </dsp:nvSpPr>
      <dsp:spPr>
        <a:xfrm>
          <a:off x="3672658" y="2476448"/>
          <a:ext cx="2622549" cy="131127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Complex memory allocation processes make this possible</a:t>
          </a:r>
        </a:p>
      </dsp:txBody>
      <dsp:txXfrm>
        <a:off x="3711064" y="2514854"/>
        <a:ext cx="2545737" cy="1234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7F5B0-F1E8-4FE6-B4E7-A948A5A5AED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31854-4224-4EFF-B5A6-E65977FA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game for me </a:t>
            </a:r>
            <a:r>
              <a:rPr lang="en-US" dirty="0" err="1"/>
              <a:t>bc</a:t>
            </a:r>
            <a:r>
              <a:rPr lang="en-US" dirty="0"/>
              <a:t> I was raised as UGA fan by dad (alma mater) but now attend </a:t>
            </a:r>
            <a:r>
              <a:rPr lang="en-US" dirty="0" err="1"/>
              <a:t>Gatech</a:t>
            </a:r>
            <a:r>
              <a:rPr lang="en-US" dirty="0"/>
              <a:t>. I can safely cheer for GT </a:t>
            </a:r>
            <a:r>
              <a:rPr lang="en-US" dirty="0" err="1"/>
              <a:t>bc</a:t>
            </a:r>
            <a:r>
              <a:rPr lang="en-US" dirty="0"/>
              <a:t> I know UGA will win and it won’t affect their season.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31854-4224-4EFF-B5A6-E65977FA10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9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waitForVBlank</a:t>
            </a:r>
            <a:r>
              <a:rPr lang="en-US" dirty="0"/>
              <a:t>()!!!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31854-4224-4EFF-B5A6-E65977FA10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8688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2888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6284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099124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88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76131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7596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29708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4608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2266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4423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156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0085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425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8474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6243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3120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3779C-21DB-4179-9A9A-75228A82B32E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61B5D-A993-477D-ADA1-D1E6B206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82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2572-FBD8-4E15-9D55-BB6AD4B55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057047" cy="2387600"/>
          </a:xfrm>
        </p:spPr>
        <p:txBody>
          <a:bodyPr/>
          <a:lstStyle/>
          <a:p>
            <a:r>
              <a:rPr lang="en-US" dirty="0"/>
              <a:t>Hate week Presents: </a:t>
            </a:r>
            <a:br>
              <a:rPr lang="en-US" dirty="0"/>
            </a:br>
            <a:r>
              <a:rPr lang="en-US" dirty="0"/>
              <a:t>a Game-Boy Emulator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5476B-AB95-4DF5-9F38-83877C8DE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Saahil Sharma</a:t>
            </a:r>
          </a:p>
        </p:txBody>
      </p:sp>
    </p:spTree>
    <p:extLst>
      <p:ext uri="{BB962C8B-B14F-4D97-AF65-F5344CB8AC3E}">
        <p14:creationId xmlns:p14="http://schemas.microsoft.com/office/powerpoint/2010/main" val="84390713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CA35-CD99-4D3F-8682-BDA4DEA0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Code snippet: Screen Transitions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37EE-CCC6-4E6F-A346-F33F856EF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7" y="2249487"/>
            <a:ext cx="3982065" cy="3541714"/>
          </a:xfrm>
        </p:spPr>
        <p:txBody>
          <a:bodyPr anchor="ctr">
            <a:normAutofit fontScale="85000" lnSpcReduction="20000"/>
          </a:bodyPr>
          <a:lstStyle/>
          <a:p>
            <a:r>
              <a:rPr lang="en-US" dirty="0"/>
              <a:t>Transitions from start screen to first instruction screen to second instruction screen to starting game screen to game over screen (win/lose)</a:t>
            </a:r>
          </a:p>
          <a:p>
            <a:r>
              <a:rPr lang="en-US" dirty="0"/>
              <a:t>KEY_DOWN function takes in a selected button and an array of button choices to determine next state</a:t>
            </a:r>
          </a:p>
          <a:p>
            <a:r>
              <a:rPr lang="en-US" dirty="0" err="1"/>
              <a:t>waitForVBlank</a:t>
            </a:r>
            <a:r>
              <a:rPr lang="en-US" dirty="0"/>
              <a:t>();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3B41A-F00D-454D-916E-564AB659F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" r="1637" b="-4"/>
          <a:stretch/>
        </p:blipFill>
        <p:spPr>
          <a:xfrm>
            <a:off x="8554064" y="2496398"/>
            <a:ext cx="3441291" cy="3047892"/>
          </a:xfrm>
          <a:custGeom>
            <a:avLst/>
            <a:gdLst/>
            <a:ahLst/>
            <a:cxnLst/>
            <a:rect l="l" t="t" r="r" b="b"/>
            <a:pathLst>
              <a:path w="2245675" h="3047892">
                <a:moveTo>
                  <a:pt x="148128" y="0"/>
                </a:moveTo>
                <a:lnTo>
                  <a:pt x="2245675" y="0"/>
                </a:lnTo>
                <a:lnTo>
                  <a:pt x="2245675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C8C0F-E081-4874-BEC9-9A67FEA9AC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93" r="1326"/>
          <a:stretch/>
        </p:blipFill>
        <p:spPr>
          <a:xfrm>
            <a:off x="4493342" y="2496398"/>
            <a:ext cx="3982064" cy="3047892"/>
          </a:xfrm>
          <a:custGeom>
            <a:avLst/>
            <a:gdLst/>
            <a:ahLst/>
            <a:cxnLst/>
            <a:rect l="l" t="t" r="r" b="b"/>
            <a:pathLst>
              <a:path w="2245674" h="3047892">
                <a:moveTo>
                  <a:pt x="0" y="0"/>
                </a:moveTo>
                <a:lnTo>
                  <a:pt x="2245674" y="0"/>
                </a:lnTo>
                <a:lnTo>
                  <a:pt x="2245674" y="2899764"/>
                </a:lnTo>
                <a:cubicBezTo>
                  <a:pt x="2245674" y="2981573"/>
                  <a:pt x="2179355" y="3047892"/>
                  <a:pt x="2097546" y="3047892"/>
                </a:cubicBezTo>
                <a:lnTo>
                  <a:pt x="0" y="3047892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2417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831-D945-4D59-832D-9F83DA0F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snippet: drawing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99AD-66E4-4259-B356-DBA223D5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833711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drawRectDMA</a:t>
            </a:r>
            <a:r>
              <a:rPr lang="en-US" dirty="0"/>
              <a:t> draws a colored rectangle of w x h</a:t>
            </a:r>
          </a:p>
          <a:p>
            <a:r>
              <a:rPr lang="en-US" dirty="0" err="1"/>
              <a:t>drawFullScreenImageDMA</a:t>
            </a:r>
            <a:r>
              <a:rPr lang="en-US" dirty="0"/>
              <a:t> makes the background a passed in image</a:t>
            </a:r>
          </a:p>
          <a:p>
            <a:r>
              <a:rPr lang="en-US" dirty="0" err="1"/>
              <a:t>drawImageDMA</a:t>
            </a:r>
            <a:r>
              <a:rPr lang="en-US" dirty="0"/>
              <a:t> draws an image of w x h</a:t>
            </a:r>
          </a:p>
          <a:p>
            <a:r>
              <a:rPr lang="en-US" dirty="0" err="1"/>
              <a:t>fillScreenDMA</a:t>
            </a:r>
            <a:r>
              <a:rPr lang="en-US" dirty="0"/>
              <a:t> fills the background with a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AE232-42EF-44C5-B3BE-E4C8BF19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246" y="2347797"/>
            <a:ext cx="5907718" cy="34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6952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CA35-CD99-4D3F-8682-BDA4DEA0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Code snippet: Collision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37EE-CCC6-4E6F-A346-F33F856EF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962679" cy="3541714"/>
          </a:xfrm>
        </p:spPr>
        <p:txBody>
          <a:bodyPr anchor="ctr">
            <a:normAutofit fontScale="85000" lnSpcReduction="10000"/>
          </a:bodyPr>
          <a:lstStyle/>
          <a:p>
            <a:r>
              <a:rPr lang="en-US" dirty="0"/>
              <a:t>Whenever Buzz (returner) collides with Hairy (defender) in any way, he gets tackled and the game is over</a:t>
            </a:r>
          </a:p>
          <a:p>
            <a:r>
              <a:rPr lang="en-US" dirty="0"/>
              <a:t>We test this with </a:t>
            </a:r>
            <a:r>
              <a:rPr lang="en-US" dirty="0" err="1"/>
              <a:t>tackle_collision</a:t>
            </a:r>
            <a:r>
              <a:rPr lang="en-US" dirty="0"/>
              <a:t>()</a:t>
            </a:r>
          </a:p>
          <a:p>
            <a:r>
              <a:rPr lang="en-US" dirty="0"/>
              <a:t>4 collision scenarios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Returner is above and behind defender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Returner is above and ahead of defender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Returner is below and behind defender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Returner is below and ahead of defender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1315E-D0B4-4305-B984-374A892B3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091" y="2802194"/>
            <a:ext cx="5992659" cy="182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0356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CDE629-28E2-4106-9B91-44FC909A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Relation to tempus ex</a:t>
            </a:r>
          </a:p>
        </p:txBody>
      </p:sp>
      <p:sp useBgFill="1">
        <p:nvSpPr>
          <p:cNvPr id="42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C8C27-A3E9-4FB6-9D8B-642490309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214256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388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9951-271C-4A19-80BD-E30AFDAF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D565-3A8F-4269-B9EF-2E28E604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logic of GBA emulators are still used in modern sports videogames</a:t>
            </a:r>
          </a:p>
          <a:p>
            <a:pPr lvl="1"/>
            <a:r>
              <a:rPr lang="en-US" dirty="0"/>
              <a:t>GBA versions of EA Sports’ Madden 07 still available</a:t>
            </a:r>
          </a:p>
          <a:p>
            <a:pPr lvl="1"/>
            <a:r>
              <a:rPr lang="en-US" dirty="0"/>
              <a:t>1989 Nintendo GameBoy set the standard for mobile gaming</a:t>
            </a:r>
          </a:p>
          <a:p>
            <a:r>
              <a:rPr lang="en-US" dirty="0"/>
              <a:t>Collision code from game applies to position tracking used by sports cameras, sports analytics, and artificial intelligence robots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6445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>
            <a:extLst>
              <a:ext uri="{FF2B5EF4-FFF2-40B4-BE49-F238E27FC236}">
                <a16:creationId xmlns:a16="http://schemas.microsoft.com/office/drawing/2014/main" id="{E61C8FFB-D7F6-4A1A-9D7E-2AFD6F78C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63FC8BF-EB08-477E-9DBC-241BD99A0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1" name="Rectangle 5">
              <a:extLst>
                <a:ext uri="{FF2B5EF4-FFF2-40B4-BE49-F238E27FC236}">
                  <a16:creationId xmlns:a16="http://schemas.microsoft.com/office/drawing/2014/main" id="{8B4A4BFD-A61E-4D20-8C0E-1444B51CC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7F6C34FD-95F6-48E6-89C2-F9D8DCA7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2803DEA3-2685-4A46-BBBE-832AFBC5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Rectangle 8">
              <a:extLst>
                <a:ext uri="{FF2B5EF4-FFF2-40B4-BE49-F238E27FC236}">
                  <a16:creationId xmlns:a16="http://schemas.microsoft.com/office/drawing/2014/main" id="{72E7229F-85ED-4F39-BA4C-F2303DEB1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DDE59082-72C3-4961-81F1-27AE03FA7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6E6345B3-D7A3-4ED8-B131-A2B0201C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119230C3-190A-4D7D-B8EE-9D271ED85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013AB612-4DA5-4EF0-B438-3879A521A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D0E3A33A-F799-4D9C-A950-E5252ECA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7584990C-77E8-44D5-9ABF-1A693681A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0BD264AC-126B-4091-A113-25AE5600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EE0AD60A-A7CB-492F-8A32-4ADFC2A51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472BE961-C309-4F29-92A0-78F730583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BAC3F0D7-5E24-4F95-B091-C4C884E3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D7FFB211-F2F7-4444-99AD-67B6A2257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E7D22BFF-69DE-4C26-959E-38007D8B8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BF131BB9-B84F-4EB4-BEE0-D3491486B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1BF1979E-49E6-425A-B362-310EA3833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EE0FC7A6-C966-4F65-916C-AFBE2A44F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A7FE8DB7-4322-40FC-9892-30BBC0E0B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7F69C2A1-E8E6-4C6C-B341-2C52E8D9E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0F1BFC80-2254-492D-B5E5-535761153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369B0736-D8B9-4EC4-B1C8-AA8731D16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36C2B0A7-3EE7-4890-8E4B-B59086A2B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CD3E4BAA-64B6-4059-9B0B-83114CB3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2E1F2D13-EB97-48F7-BEEF-405E0C5C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A209EE56-61E9-4B41-B896-BB9D95FA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2">
              <a:extLst>
                <a:ext uri="{FF2B5EF4-FFF2-40B4-BE49-F238E27FC236}">
                  <a16:creationId xmlns:a16="http://schemas.microsoft.com/office/drawing/2014/main" id="{4081C9A3-54DF-4ED1-97B9-04FFD6F4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33">
              <a:extLst>
                <a:ext uri="{FF2B5EF4-FFF2-40B4-BE49-F238E27FC236}">
                  <a16:creationId xmlns:a16="http://schemas.microsoft.com/office/drawing/2014/main" id="{7C4B8CBC-248B-41F3-AB7E-301A54555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34">
              <a:extLst>
                <a:ext uri="{FF2B5EF4-FFF2-40B4-BE49-F238E27FC236}">
                  <a16:creationId xmlns:a16="http://schemas.microsoft.com/office/drawing/2014/main" id="{B5FB4B92-D64C-471B-80B8-97FC372DF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5">
              <a:extLst>
                <a:ext uri="{FF2B5EF4-FFF2-40B4-BE49-F238E27FC236}">
                  <a16:creationId xmlns:a16="http://schemas.microsoft.com/office/drawing/2014/main" id="{78686756-7B93-470E-A1B0-60E46D81C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6">
              <a:extLst>
                <a:ext uri="{FF2B5EF4-FFF2-40B4-BE49-F238E27FC236}">
                  <a16:creationId xmlns:a16="http://schemas.microsoft.com/office/drawing/2014/main" id="{D918D4D4-1175-409D-BF95-B62D9060A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7">
              <a:extLst>
                <a:ext uri="{FF2B5EF4-FFF2-40B4-BE49-F238E27FC236}">
                  <a16:creationId xmlns:a16="http://schemas.microsoft.com/office/drawing/2014/main" id="{29851EE5-64A7-43A8-8A7C-814C5E469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8">
              <a:extLst>
                <a:ext uri="{FF2B5EF4-FFF2-40B4-BE49-F238E27FC236}">
                  <a16:creationId xmlns:a16="http://schemas.microsoft.com/office/drawing/2014/main" id="{4390DAD0-CE3B-44A3-AE9A-C88588382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9">
              <a:extLst>
                <a:ext uri="{FF2B5EF4-FFF2-40B4-BE49-F238E27FC236}">
                  <a16:creationId xmlns:a16="http://schemas.microsoft.com/office/drawing/2014/main" id="{641568AB-9F6E-4180-84A3-41FF97558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0">
              <a:extLst>
                <a:ext uri="{FF2B5EF4-FFF2-40B4-BE49-F238E27FC236}">
                  <a16:creationId xmlns:a16="http://schemas.microsoft.com/office/drawing/2014/main" id="{465141B8-FB60-4B2E-BEDD-512F23A63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1">
              <a:extLst>
                <a:ext uri="{FF2B5EF4-FFF2-40B4-BE49-F238E27FC236}">
                  <a16:creationId xmlns:a16="http://schemas.microsoft.com/office/drawing/2014/main" id="{49458B2E-DE0D-4C65-982E-7BA7E9BF1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2">
              <a:extLst>
                <a:ext uri="{FF2B5EF4-FFF2-40B4-BE49-F238E27FC236}">
                  <a16:creationId xmlns:a16="http://schemas.microsoft.com/office/drawing/2014/main" id="{9415C78B-E872-4721-BE4A-FA7DEA6EA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3">
              <a:extLst>
                <a:ext uri="{FF2B5EF4-FFF2-40B4-BE49-F238E27FC236}">
                  <a16:creationId xmlns:a16="http://schemas.microsoft.com/office/drawing/2014/main" id="{520A0AE2-A5C2-402A-9306-2A07B441E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4">
              <a:extLst>
                <a:ext uri="{FF2B5EF4-FFF2-40B4-BE49-F238E27FC236}">
                  <a16:creationId xmlns:a16="http://schemas.microsoft.com/office/drawing/2014/main" id="{E6ADFEAC-7594-4FC3-8BE2-320A6621C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45">
              <a:extLst>
                <a:ext uri="{FF2B5EF4-FFF2-40B4-BE49-F238E27FC236}">
                  <a16:creationId xmlns:a16="http://schemas.microsoft.com/office/drawing/2014/main" id="{810D6E3C-3FC8-4321-963C-1FD85ECBC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46">
              <a:extLst>
                <a:ext uri="{FF2B5EF4-FFF2-40B4-BE49-F238E27FC236}">
                  <a16:creationId xmlns:a16="http://schemas.microsoft.com/office/drawing/2014/main" id="{F0CD2158-DC95-4CD4-8DDB-C76CCEC1D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47">
              <a:extLst>
                <a:ext uri="{FF2B5EF4-FFF2-40B4-BE49-F238E27FC236}">
                  <a16:creationId xmlns:a16="http://schemas.microsoft.com/office/drawing/2014/main" id="{C4198508-7F88-42B8-8ADC-72374FFC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8">
              <a:extLst>
                <a:ext uri="{FF2B5EF4-FFF2-40B4-BE49-F238E27FC236}">
                  <a16:creationId xmlns:a16="http://schemas.microsoft.com/office/drawing/2014/main" id="{67A57D3B-9539-4ABF-AF4D-3CE3766B0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9">
              <a:extLst>
                <a:ext uri="{FF2B5EF4-FFF2-40B4-BE49-F238E27FC236}">
                  <a16:creationId xmlns:a16="http://schemas.microsoft.com/office/drawing/2014/main" id="{DABE98C2-0378-4194-B6F7-F439CDA3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0">
              <a:extLst>
                <a:ext uri="{FF2B5EF4-FFF2-40B4-BE49-F238E27FC236}">
                  <a16:creationId xmlns:a16="http://schemas.microsoft.com/office/drawing/2014/main" id="{9A92F229-E7B2-4C3D-96D0-64FDBCE8E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1">
              <a:extLst>
                <a:ext uri="{FF2B5EF4-FFF2-40B4-BE49-F238E27FC236}">
                  <a16:creationId xmlns:a16="http://schemas.microsoft.com/office/drawing/2014/main" id="{8667BBE3-48F3-4158-AD52-4DD694DED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2">
              <a:extLst>
                <a:ext uri="{FF2B5EF4-FFF2-40B4-BE49-F238E27FC236}">
                  <a16:creationId xmlns:a16="http://schemas.microsoft.com/office/drawing/2014/main" id="{FAA0C439-D89A-4C11-8C80-1EB33DF67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3">
              <a:extLst>
                <a:ext uri="{FF2B5EF4-FFF2-40B4-BE49-F238E27FC236}">
                  <a16:creationId xmlns:a16="http://schemas.microsoft.com/office/drawing/2014/main" id="{B0189034-43EC-4EBF-AD59-D458DC262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4">
              <a:extLst>
                <a:ext uri="{FF2B5EF4-FFF2-40B4-BE49-F238E27FC236}">
                  <a16:creationId xmlns:a16="http://schemas.microsoft.com/office/drawing/2014/main" id="{1196CB4F-95EF-48A8-84AC-C87B3994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5">
              <a:extLst>
                <a:ext uri="{FF2B5EF4-FFF2-40B4-BE49-F238E27FC236}">
                  <a16:creationId xmlns:a16="http://schemas.microsoft.com/office/drawing/2014/main" id="{9B2E7C2A-8E95-4BA2-95B3-F94A61891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6">
              <a:extLst>
                <a:ext uri="{FF2B5EF4-FFF2-40B4-BE49-F238E27FC236}">
                  <a16:creationId xmlns:a16="http://schemas.microsoft.com/office/drawing/2014/main" id="{E439DF20-C773-4299-9648-61C33CDBC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7">
              <a:extLst>
                <a:ext uri="{FF2B5EF4-FFF2-40B4-BE49-F238E27FC236}">
                  <a16:creationId xmlns:a16="http://schemas.microsoft.com/office/drawing/2014/main" id="{6AE94AB4-284F-4574-8B8F-C02501A68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8">
              <a:extLst>
                <a:ext uri="{FF2B5EF4-FFF2-40B4-BE49-F238E27FC236}">
                  <a16:creationId xmlns:a16="http://schemas.microsoft.com/office/drawing/2014/main" id="{15FFBF6C-ADFD-4411-9650-C5FF5D917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73A9026F-3341-4CFC-8508-550130D4E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7" name="Rectangle 276">
              <a:extLst>
                <a:ext uri="{FF2B5EF4-FFF2-40B4-BE49-F238E27FC236}">
                  <a16:creationId xmlns:a16="http://schemas.microsoft.com/office/drawing/2014/main" id="{451CEFFB-E69A-4666-A5BB-C4BECF381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8" name="Picture 2">
              <a:extLst>
                <a:ext uri="{FF2B5EF4-FFF2-40B4-BE49-F238E27FC236}">
                  <a16:creationId xmlns:a16="http://schemas.microsoft.com/office/drawing/2014/main" id="{0DFE0B59-C265-45C1-9914-99925244E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 descr="A person holding a sign in front of a large crowd&#10;&#10;Description automatically generated with low confidence">
            <a:extLst>
              <a:ext uri="{FF2B5EF4-FFF2-40B4-BE49-F238E27FC236}">
                <a16:creationId xmlns:a16="http://schemas.microsoft.com/office/drawing/2014/main" id="{C029FBC5-E3C8-4FE9-9289-081C8BDF8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r="9079"/>
          <a:stretch/>
        </p:blipFill>
        <p:spPr>
          <a:xfrm>
            <a:off x="1" y="-4"/>
            <a:ext cx="3741788" cy="3429004"/>
          </a:xfrm>
          <a:prstGeom prst="rect">
            <a:avLst/>
          </a:prstGeom>
        </p:spPr>
      </p:pic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DD2704-BD37-485F-AF8D-5B07CE4E73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2" r="30681"/>
          <a:stretch/>
        </p:blipFill>
        <p:spPr>
          <a:xfrm>
            <a:off x="20" y="3407681"/>
            <a:ext cx="2343766" cy="3450317"/>
          </a:xfrm>
          <a:prstGeom prst="rect">
            <a:avLst/>
          </a:prstGeom>
        </p:spPr>
      </p:pic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EA49757-C87A-4B11-866D-095A09F61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35011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1" name="Rectangle 5">
              <a:extLst>
                <a:ext uri="{FF2B5EF4-FFF2-40B4-BE49-F238E27FC236}">
                  <a16:creationId xmlns:a16="http://schemas.microsoft.com/office/drawing/2014/main" id="{BA38362A-2AB2-470B-90A0-44CEFC1D2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2" name="Freeform 6">
              <a:extLst>
                <a:ext uri="{FF2B5EF4-FFF2-40B4-BE49-F238E27FC236}">
                  <a16:creationId xmlns:a16="http://schemas.microsoft.com/office/drawing/2014/main" id="{F67787A1-E9CD-4A06-848B-43F24A060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7">
              <a:extLst>
                <a:ext uri="{FF2B5EF4-FFF2-40B4-BE49-F238E27FC236}">
                  <a16:creationId xmlns:a16="http://schemas.microsoft.com/office/drawing/2014/main" id="{AA93A382-A879-4FDD-B46E-D08E3BD8D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Rectangle 8">
              <a:extLst>
                <a:ext uri="{FF2B5EF4-FFF2-40B4-BE49-F238E27FC236}">
                  <a16:creationId xmlns:a16="http://schemas.microsoft.com/office/drawing/2014/main" id="{6D252C1B-E4D3-458B-9022-94CE8E106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5" name="Freeform 9">
              <a:extLst>
                <a:ext uri="{FF2B5EF4-FFF2-40B4-BE49-F238E27FC236}">
                  <a16:creationId xmlns:a16="http://schemas.microsoft.com/office/drawing/2014/main" id="{06757FD4-E70F-4495-A522-C1BE8B839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10">
              <a:extLst>
                <a:ext uri="{FF2B5EF4-FFF2-40B4-BE49-F238E27FC236}">
                  <a16:creationId xmlns:a16="http://schemas.microsoft.com/office/drawing/2014/main" id="{26594858-00D8-4AB5-9EAC-C27E46818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11">
              <a:extLst>
                <a:ext uri="{FF2B5EF4-FFF2-40B4-BE49-F238E27FC236}">
                  <a16:creationId xmlns:a16="http://schemas.microsoft.com/office/drawing/2014/main" id="{3F015DFD-CEC3-4E4D-A0EA-42AD5E6BC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12">
              <a:extLst>
                <a:ext uri="{FF2B5EF4-FFF2-40B4-BE49-F238E27FC236}">
                  <a16:creationId xmlns:a16="http://schemas.microsoft.com/office/drawing/2014/main" id="{52A8E0EE-B0DB-4A5A-B3F8-72A23CA72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13">
              <a:extLst>
                <a:ext uri="{FF2B5EF4-FFF2-40B4-BE49-F238E27FC236}">
                  <a16:creationId xmlns:a16="http://schemas.microsoft.com/office/drawing/2014/main" id="{CA49EDB7-A5F4-4FDD-B3F1-FDABE04E9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4">
              <a:extLst>
                <a:ext uri="{FF2B5EF4-FFF2-40B4-BE49-F238E27FC236}">
                  <a16:creationId xmlns:a16="http://schemas.microsoft.com/office/drawing/2014/main" id="{18023196-B5E5-483B-AA8A-5BF2CC1CF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5">
              <a:extLst>
                <a:ext uri="{FF2B5EF4-FFF2-40B4-BE49-F238E27FC236}">
                  <a16:creationId xmlns:a16="http://schemas.microsoft.com/office/drawing/2014/main" id="{708CE1E1-C7CA-4C95-8346-E83278DD3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6">
              <a:extLst>
                <a:ext uri="{FF2B5EF4-FFF2-40B4-BE49-F238E27FC236}">
                  <a16:creationId xmlns:a16="http://schemas.microsoft.com/office/drawing/2014/main" id="{6E19A2B7-03BB-46FA-B9A1-8D787A28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7">
              <a:extLst>
                <a:ext uri="{FF2B5EF4-FFF2-40B4-BE49-F238E27FC236}">
                  <a16:creationId xmlns:a16="http://schemas.microsoft.com/office/drawing/2014/main" id="{EB024F32-A5F9-483A-BCF7-2BB4CAB0A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8">
              <a:extLst>
                <a:ext uri="{FF2B5EF4-FFF2-40B4-BE49-F238E27FC236}">
                  <a16:creationId xmlns:a16="http://schemas.microsoft.com/office/drawing/2014/main" id="{8AFE0689-E1B1-412C-88DF-0FB9A67CC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9">
              <a:extLst>
                <a:ext uri="{FF2B5EF4-FFF2-40B4-BE49-F238E27FC236}">
                  <a16:creationId xmlns:a16="http://schemas.microsoft.com/office/drawing/2014/main" id="{4DB4889B-0A8D-45E8-A369-DFFA7503D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20">
              <a:extLst>
                <a:ext uri="{FF2B5EF4-FFF2-40B4-BE49-F238E27FC236}">
                  <a16:creationId xmlns:a16="http://schemas.microsoft.com/office/drawing/2014/main" id="{819CEF98-9696-4B3B-9B5E-2979C91FE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1">
              <a:extLst>
                <a:ext uri="{FF2B5EF4-FFF2-40B4-BE49-F238E27FC236}">
                  <a16:creationId xmlns:a16="http://schemas.microsoft.com/office/drawing/2014/main" id="{8F37311F-C42E-43F7-A317-DD972246C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22">
              <a:extLst>
                <a:ext uri="{FF2B5EF4-FFF2-40B4-BE49-F238E27FC236}">
                  <a16:creationId xmlns:a16="http://schemas.microsoft.com/office/drawing/2014/main" id="{A797A965-3614-4488-8C01-86B88500A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23">
              <a:extLst>
                <a:ext uri="{FF2B5EF4-FFF2-40B4-BE49-F238E27FC236}">
                  <a16:creationId xmlns:a16="http://schemas.microsoft.com/office/drawing/2014/main" id="{B8874D5D-BA13-40CC-8BFA-34FC75E39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4">
              <a:extLst>
                <a:ext uri="{FF2B5EF4-FFF2-40B4-BE49-F238E27FC236}">
                  <a16:creationId xmlns:a16="http://schemas.microsoft.com/office/drawing/2014/main" id="{027DEBBA-6D90-401A-B3C8-F2503D512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5">
              <a:extLst>
                <a:ext uri="{FF2B5EF4-FFF2-40B4-BE49-F238E27FC236}">
                  <a16:creationId xmlns:a16="http://schemas.microsoft.com/office/drawing/2014/main" id="{8C9B602A-9CDC-43E0-96DD-486491DE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6">
              <a:extLst>
                <a:ext uri="{FF2B5EF4-FFF2-40B4-BE49-F238E27FC236}">
                  <a16:creationId xmlns:a16="http://schemas.microsoft.com/office/drawing/2014/main" id="{EB6EBEB6-0173-42CB-BCEE-C3EFFE7E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7">
              <a:extLst>
                <a:ext uri="{FF2B5EF4-FFF2-40B4-BE49-F238E27FC236}">
                  <a16:creationId xmlns:a16="http://schemas.microsoft.com/office/drawing/2014/main" id="{C095548F-FE63-4463-9BBA-5E025994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2623F6C0-9F4F-43B0-828A-DEDF9E3D8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879E8FE7-9522-4CCC-AF08-196AD5E3D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C007B80C-0925-41B6-B85C-C53B5683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CFF3B373-24D9-4496-8678-02D131E0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AB4DDFA4-CEBF-4EB5-948C-365442FA5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Rectangle 33">
              <a:extLst>
                <a:ext uri="{FF2B5EF4-FFF2-40B4-BE49-F238E27FC236}">
                  <a16:creationId xmlns:a16="http://schemas.microsoft.com/office/drawing/2014/main" id="{23066CD3-D53C-4A03-9842-69A99CFB4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A264A071-AE4F-484E-871A-A78C36A00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FFF25B1A-8B57-47C9-AE25-AF65140C1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A7FCC1CA-3FA2-4CEF-9FD9-7417116C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AB2F4727-8A1B-436F-9EE1-A3FF8ACFF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16F1E15A-213F-4007-86A7-56D6AFA1E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46FFD73F-BEB5-4285-A789-46709C985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F7324922-525C-43D1-9B7B-81FF7E983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E98E57B0-739B-4954-9BED-444474449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9E3CA993-CA6A-4DC4-AAFB-3B0338795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B62EC0C5-B0D5-49BA-BB70-97C70162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9DEEC877-2077-4062-BDD0-5953B07BC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Rectangle 45">
              <a:extLst>
                <a:ext uri="{FF2B5EF4-FFF2-40B4-BE49-F238E27FC236}">
                  <a16:creationId xmlns:a16="http://schemas.microsoft.com/office/drawing/2014/main" id="{0EC25B90-6B6C-4A41-A385-4166F10F5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4879FAC2-EC37-4FB3-AA0A-8B22D6EC3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A4B8C647-7403-415E-A129-9253F5603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6358FBF5-5DD2-41D3-8A45-F981937CC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0171667E-BD31-486B-B330-8966F1EF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E584562A-DC13-4A70-B155-5D142D8D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75DF297C-1611-4B32-8F3D-D44EA521E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2945A582-E515-436C-8757-8391122F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5AD1BE8C-349E-4003-8DC6-8846453C7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22715DA2-27AF-40C9-A2F3-23A4DDC2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1385FDC-4E07-4707-88E2-BA2F9EC13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2442AE7B-F76D-4FA2-A5C6-378A3CAA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027889D-A123-4188-9DE0-5A35AAA99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4B0CC8BF-4804-4FE6-AC8E-15BDE7ADE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2F08EB-F97F-4484-A1FB-C5DBD772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061" y="1827746"/>
            <a:ext cx="4424847" cy="2342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About me</a:t>
            </a:r>
          </a:p>
        </p:txBody>
      </p:sp>
      <p:pic>
        <p:nvPicPr>
          <p:cNvPr id="13" name="Picture 12" descr="Two me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5280D17-9F67-4074-B613-05EC6FE00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" r="10896"/>
          <a:stretch/>
        </p:blipFill>
        <p:spPr>
          <a:xfrm>
            <a:off x="2351217" y="3429001"/>
            <a:ext cx="3749040" cy="3429000"/>
          </a:xfrm>
          <a:prstGeom prst="rect">
            <a:avLst/>
          </a:prstGeom>
        </p:spPr>
      </p:pic>
      <p:pic>
        <p:nvPicPr>
          <p:cNvPr id="7" name="Picture 6" descr="Two me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69DD71D1-59BD-41F5-9330-83AC191EE1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r="3" b="3"/>
          <a:stretch/>
        </p:blipFill>
        <p:spPr>
          <a:xfrm>
            <a:off x="3756471" y="1"/>
            <a:ext cx="2343786" cy="3439886"/>
          </a:xfrm>
          <a:prstGeom prst="rect">
            <a:avLst/>
          </a:prstGeom>
        </p:spPr>
      </p:pic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5CD44136-9F0A-4817-B753-F0DC75CEB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55570" y="3429000"/>
            <a:ext cx="0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C0EB2FE-3433-457D-B1EB-53D7810D6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41789" y="0"/>
            <a:ext cx="0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112FA77A-57E0-4BEE-AF50-F0AA01D08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1EC86256-05BD-4205-9CB8-F484684D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040380" y="388620"/>
            <a:ext cx="0" cy="608076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7E9E346-88CE-4066-89F6-5D7B1FA9B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45" name="Freeform 32">
              <a:extLst>
                <a:ext uri="{FF2B5EF4-FFF2-40B4-BE49-F238E27FC236}">
                  <a16:creationId xmlns:a16="http://schemas.microsoft.com/office/drawing/2014/main" id="{C5231848-B4BF-4681-BD66-66E55BF72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33">
              <a:extLst>
                <a:ext uri="{FF2B5EF4-FFF2-40B4-BE49-F238E27FC236}">
                  <a16:creationId xmlns:a16="http://schemas.microsoft.com/office/drawing/2014/main" id="{AD7BCE35-E3A6-4F86-99CE-3F242FCB5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34">
              <a:extLst>
                <a:ext uri="{FF2B5EF4-FFF2-40B4-BE49-F238E27FC236}">
                  <a16:creationId xmlns:a16="http://schemas.microsoft.com/office/drawing/2014/main" id="{AC036012-1151-41EF-93E0-08BA4CE0F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35">
              <a:extLst>
                <a:ext uri="{FF2B5EF4-FFF2-40B4-BE49-F238E27FC236}">
                  <a16:creationId xmlns:a16="http://schemas.microsoft.com/office/drawing/2014/main" id="{D6108764-A37F-4E19-8E09-D43EE1E21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36">
              <a:extLst>
                <a:ext uri="{FF2B5EF4-FFF2-40B4-BE49-F238E27FC236}">
                  <a16:creationId xmlns:a16="http://schemas.microsoft.com/office/drawing/2014/main" id="{D683220F-21DF-45FE-97BD-D2D3E154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37">
              <a:extLst>
                <a:ext uri="{FF2B5EF4-FFF2-40B4-BE49-F238E27FC236}">
                  <a16:creationId xmlns:a16="http://schemas.microsoft.com/office/drawing/2014/main" id="{FE617E53-521D-4879-9F9A-6139A6F80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38">
              <a:extLst>
                <a:ext uri="{FF2B5EF4-FFF2-40B4-BE49-F238E27FC236}">
                  <a16:creationId xmlns:a16="http://schemas.microsoft.com/office/drawing/2014/main" id="{85AA9557-F099-450C-A67F-9C03485C9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39">
              <a:extLst>
                <a:ext uri="{FF2B5EF4-FFF2-40B4-BE49-F238E27FC236}">
                  <a16:creationId xmlns:a16="http://schemas.microsoft.com/office/drawing/2014/main" id="{0185CE89-CFBE-440F-B3B0-EE15D0B8A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0">
              <a:extLst>
                <a:ext uri="{FF2B5EF4-FFF2-40B4-BE49-F238E27FC236}">
                  <a16:creationId xmlns:a16="http://schemas.microsoft.com/office/drawing/2014/main" id="{76A20E7F-4A92-472E-93CB-7B7586600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41">
              <a:extLst>
                <a:ext uri="{FF2B5EF4-FFF2-40B4-BE49-F238E27FC236}">
                  <a16:creationId xmlns:a16="http://schemas.microsoft.com/office/drawing/2014/main" id="{5A6607C8-A531-4256-9FAE-969A59838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859059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70CE8-620A-4929-B91F-7D7146F8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Intro to gba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2506-2F16-4B5E-BEC3-23AA44DA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603750" cy="3965046"/>
          </a:xfrm>
        </p:spPr>
        <p:txBody>
          <a:bodyPr>
            <a:normAutofit/>
          </a:bodyPr>
          <a:lstStyle/>
          <a:p>
            <a:r>
              <a:rPr lang="en-US" sz="2000" dirty="0"/>
              <a:t>First produced by Nintendo in 1989</a:t>
            </a:r>
          </a:p>
          <a:p>
            <a:r>
              <a:rPr lang="en-US" sz="2000" dirty="0"/>
              <a:t>Lacks concrete operating system</a:t>
            </a:r>
          </a:p>
          <a:p>
            <a:r>
              <a:rPr lang="en-US" sz="2000" dirty="0"/>
              <a:t>Convenient to use C code</a:t>
            </a:r>
          </a:p>
          <a:p>
            <a:r>
              <a:rPr lang="en-US" sz="2000" dirty="0"/>
              <a:t>Components:</a:t>
            </a:r>
          </a:p>
          <a:p>
            <a:pPr lvl="1"/>
            <a:r>
              <a:rPr lang="en-US" sz="1600" dirty="0"/>
              <a:t>Direct Memory Access (DMA)</a:t>
            </a:r>
          </a:p>
          <a:p>
            <a:pPr lvl="1"/>
            <a:r>
              <a:rPr lang="en-US" sz="1600" dirty="0"/>
              <a:t>Button Controller (10 total)</a:t>
            </a:r>
          </a:p>
          <a:p>
            <a:pPr lvl="1"/>
            <a:r>
              <a:rPr lang="en-US" sz="1600" dirty="0"/>
              <a:t>Video Controller</a:t>
            </a:r>
          </a:p>
          <a:p>
            <a:pPr lvl="1"/>
            <a:r>
              <a:rPr lang="en-US" sz="1600" dirty="0"/>
              <a:t>Audio Controller</a:t>
            </a:r>
          </a:p>
          <a:p>
            <a:r>
              <a:rPr lang="en-US" sz="2000" dirty="0"/>
              <a:t>Components </a:t>
            </a:r>
            <a:r>
              <a:rPr lang="en-US" sz="2000" dirty="0">
                <a:sym typeface="Wingdings" panose="05000000000000000000" pitchFamily="2" charset="2"/>
              </a:rPr>
              <a:t>MemoryProcessor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B3F6B15-0B65-423B-B5C7-B10BA9C8C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158990"/>
            <a:ext cx="5456279" cy="451507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5087278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0209-0783-4B47-B3EF-E7E3777A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GBA Tech 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00D22-B8C1-409D-A976-937699B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01" y="2169051"/>
            <a:ext cx="7008289" cy="354171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ARM-7-TDMI 3 stage pipelined processor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Accepts chars (8-bit), shorts (16-bit), and ints (32-bit)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32-bit address 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use 16 or 32 registers at a time (assembly language)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Also used in Apple’s iPod, Nintendo DS, iRobot’s Roomba, and many automobiles</a:t>
            </a:r>
          </a:p>
          <a:p>
            <a:pPr>
              <a:lnSpc>
                <a:spcPct val="100000"/>
              </a:lnSpc>
            </a:pPr>
            <a:r>
              <a:rPr lang="en-US" dirty="0"/>
              <a:t>Buttons are single bit values (1 = pressed, 0 = not pressed)</a:t>
            </a:r>
          </a:p>
          <a:p>
            <a:pPr>
              <a:lnSpc>
                <a:spcPct val="100000"/>
              </a:lnSpc>
            </a:pPr>
            <a:r>
              <a:rPr lang="en-US" dirty="0"/>
              <a:t>Output Screen: 160x240 pixels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Colors represented by (R,G,B) values 0-31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Set each pixel to a color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Video memory is 2D array stored by row-major order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Offset = row * cols + col = row * 240 + col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17B4D4-7DAC-4520-95AF-E454E28550F3}"/>
              </a:ext>
            </a:extLst>
          </p:cNvPr>
          <p:cNvGrpSpPr/>
          <p:nvPr/>
        </p:nvGrpSpPr>
        <p:grpSpPr>
          <a:xfrm>
            <a:off x="7525109" y="1680181"/>
            <a:ext cx="4263963" cy="2451971"/>
            <a:chOff x="1147961" y="1427668"/>
            <a:chExt cx="6912193" cy="38008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6E7190-32F3-4043-8495-BF1E0F2E56B2}"/>
                </a:ext>
              </a:extLst>
            </p:cNvPr>
            <p:cNvSpPr/>
            <p:nvPr/>
          </p:nvSpPr>
          <p:spPr>
            <a:xfrm>
              <a:off x="1156674" y="1953759"/>
              <a:ext cx="6643521" cy="327254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D381AA-F1A0-41A2-B22B-1329F50877C7}"/>
                </a:ext>
              </a:extLst>
            </p:cNvPr>
            <p:cNvCxnSpPr/>
            <p:nvPr/>
          </p:nvCxnSpPr>
          <p:spPr>
            <a:xfrm>
              <a:off x="1156674" y="2173557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EA64EF2-E381-4AA4-86C6-30768827126A}"/>
                </a:ext>
              </a:extLst>
            </p:cNvPr>
            <p:cNvCxnSpPr/>
            <p:nvPr/>
          </p:nvCxnSpPr>
          <p:spPr>
            <a:xfrm>
              <a:off x="1156674" y="2387012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5364C9-C89E-41F6-BBA3-98464660250B}"/>
                </a:ext>
              </a:extLst>
            </p:cNvPr>
            <p:cNvCxnSpPr/>
            <p:nvPr/>
          </p:nvCxnSpPr>
          <p:spPr>
            <a:xfrm>
              <a:off x="1156674" y="2600467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9DD171-75B0-4DF4-AC66-DCA1D553833B}"/>
                </a:ext>
              </a:extLst>
            </p:cNvPr>
            <p:cNvCxnSpPr/>
            <p:nvPr/>
          </p:nvCxnSpPr>
          <p:spPr>
            <a:xfrm>
              <a:off x="1156674" y="2813922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4CFDC5-5240-4CF3-B275-5ED5BCD24AEA}"/>
                </a:ext>
              </a:extLst>
            </p:cNvPr>
            <p:cNvCxnSpPr/>
            <p:nvPr/>
          </p:nvCxnSpPr>
          <p:spPr>
            <a:xfrm>
              <a:off x="1156674" y="3027377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75A493-8828-4346-8E04-C0FACA2FD843}"/>
                </a:ext>
              </a:extLst>
            </p:cNvPr>
            <p:cNvCxnSpPr/>
            <p:nvPr/>
          </p:nvCxnSpPr>
          <p:spPr>
            <a:xfrm>
              <a:off x="1156674" y="3240832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0D6CB3-9E77-4B3D-93A9-EB2EE90D8551}"/>
                </a:ext>
              </a:extLst>
            </p:cNvPr>
            <p:cNvCxnSpPr/>
            <p:nvPr/>
          </p:nvCxnSpPr>
          <p:spPr>
            <a:xfrm>
              <a:off x="1156674" y="3881197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989469A-C2AF-4A33-A238-958BB5161EF4}"/>
                </a:ext>
              </a:extLst>
            </p:cNvPr>
            <p:cNvCxnSpPr/>
            <p:nvPr/>
          </p:nvCxnSpPr>
          <p:spPr>
            <a:xfrm>
              <a:off x="1156674" y="4094652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1D94BE-D8F6-4E19-9961-7E0D3E15882A}"/>
                </a:ext>
              </a:extLst>
            </p:cNvPr>
            <p:cNvCxnSpPr/>
            <p:nvPr/>
          </p:nvCxnSpPr>
          <p:spPr>
            <a:xfrm>
              <a:off x="1156674" y="4308107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772131-441F-4DAF-A98B-B71A42270EB8}"/>
                </a:ext>
              </a:extLst>
            </p:cNvPr>
            <p:cNvCxnSpPr/>
            <p:nvPr/>
          </p:nvCxnSpPr>
          <p:spPr>
            <a:xfrm>
              <a:off x="1156674" y="4521562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8DFE4F-9924-40B2-B97D-2E3B9B68F399}"/>
                </a:ext>
              </a:extLst>
            </p:cNvPr>
            <p:cNvCxnSpPr/>
            <p:nvPr/>
          </p:nvCxnSpPr>
          <p:spPr>
            <a:xfrm>
              <a:off x="1156674" y="4735017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12A22E1-5D47-4575-AC8C-EE53A2BCF43F}"/>
                </a:ext>
              </a:extLst>
            </p:cNvPr>
            <p:cNvCxnSpPr/>
            <p:nvPr/>
          </p:nvCxnSpPr>
          <p:spPr>
            <a:xfrm>
              <a:off x="1156674" y="4948472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1B7CB6-E023-4BC1-BC4C-ED45CC5B78B8}"/>
                </a:ext>
              </a:extLst>
            </p:cNvPr>
            <p:cNvCxnSpPr/>
            <p:nvPr/>
          </p:nvCxnSpPr>
          <p:spPr>
            <a:xfrm>
              <a:off x="1156674" y="5161927"/>
              <a:ext cx="6643521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A7AE64-494F-44B0-95FB-77F95E5CEF7D}"/>
                </a:ext>
              </a:extLst>
            </p:cNvPr>
            <p:cNvCxnSpPr/>
            <p:nvPr/>
          </p:nvCxnSpPr>
          <p:spPr>
            <a:xfrm>
              <a:off x="13433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1F77695-0AB6-46ED-8C35-36DBFD8AEC12}"/>
                </a:ext>
              </a:extLst>
            </p:cNvPr>
            <p:cNvCxnSpPr/>
            <p:nvPr/>
          </p:nvCxnSpPr>
          <p:spPr>
            <a:xfrm>
              <a:off x="14957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F185A4-8C68-4C4A-812F-3B150DB146A3}"/>
                </a:ext>
              </a:extLst>
            </p:cNvPr>
            <p:cNvCxnSpPr/>
            <p:nvPr/>
          </p:nvCxnSpPr>
          <p:spPr>
            <a:xfrm>
              <a:off x="16481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01B4A8-BFED-427A-8630-6F52A001950E}"/>
                </a:ext>
              </a:extLst>
            </p:cNvPr>
            <p:cNvCxnSpPr/>
            <p:nvPr/>
          </p:nvCxnSpPr>
          <p:spPr>
            <a:xfrm>
              <a:off x="18005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B4BE18-34C6-4177-9F6C-CE435B524477}"/>
                </a:ext>
              </a:extLst>
            </p:cNvPr>
            <p:cNvCxnSpPr/>
            <p:nvPr/>
          </p:nvCxnSpPr>
          <p:spPr>
            <a:xfrm>
              <a:off x="19529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D35203-6CAD-4F06-B9D0-19703FB41CC3}"/>
                </a:ext>
              </a:extLst>
            </p:cNvPr>
            <p:cNvCxnSpPr/>
            <p:nvPr/>
          </p:nvCxnSpPr>
          <p:spPr>
            <a:xfrm>
              <a:off x="21053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6414446-ABCC-4163-BBA0-FFFB7C255CD3}"/>
                </a:ext>
              </a:extLst>
            </p:cNvPr>
            <p:cNvCxnSpPr/>
            <p:nvPr/>
          </p:nvCxnSpPr>
          <p:spPr>
            <a:xfrm>
              <a:off x="22577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961B1D-A73C-474B-9A0D-23BE7CCBD2F8}"/>
                </a:ext>
              </a:extLst>
            </p:cNvPr>
            <p:cNvCxnSpPr/>
            <p:nvPr/>
          </p:nvCxnSpPr>
          <p:spPr>
            <a:xfrm>
              <a:off x="24101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070917-22D8-474E-860B-300C6FE016BE}"/>
                </a:ext>
              </a:extLst>
            </p:cNvPr>
            <p:cNvCxnSpPr/>
            <p:nvPr/>
          </p:nvCxnSpPr>
          <p:spPr>
            <a:xfrm>
              <a:off x="25625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42FA256-7648-442C-9680-16BF660E68F5}"/>
                </a:ext>
              </a:extLst>
            </p:cNvPr>
            <p:cNvCxnSpPr/>
            <p:nvPr/>
          </p:nvCxnSpPr>
          <p:spPr>
            <a:xfrm>
              <a:off x="27149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5B20884-5E82-4E13-A720-49D436F009A4}"/>
                </a:ext>
              </a:extLst>
            </p:cNvPr>
            <p:cNvCxnSpPr/>
            <p:nvPr/>
          </p:nvCxnSpPr>
          <p:spPr>
            <a:xfrm>
              <a:off x="28673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7F49D0-4C67-4685-AE94-C8BC23C437A3}"/>
                </a:ext>
              </a:extLst>
            </p:cNvPr>
            <p:cNvCxnSpPr/>
            <p:nvPr/>
          </p:nvCxnSpPr>
          <p:spPr>
            <a:xfrm>
              <a:off x="30197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CF8F9D-ECEB-48B6-98E0-FFAD3B7FE65C}"/>
                </a:ext>
              </a:extLst>
            </p:cNvPr>
            <p:cNvCxnSpPr/>
            <p:nvPr/>
          </p:nvCxnSpPr>
          <p:spPr>
            <a:xfrm>
              <a:off x="31721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1E1CD5-F864-4A7B-81CA-6742393F5F22}"/>
                </a:ext>
              </a:extLst>
            </p:cNvPr>
            <p:cNvCxnSpPr/>
            <p:nvPr/>
          </p:nvCxnSpPr>
          <p:spPr>
            <a:xfrm>
              <a:off x="33245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EB66D0-ECC6-4037-AF89-45ECD734EADF}"/>
                </a:ext>
              </a:extLst>
            </p:cNvPr>
            <p:cNvCxnSpPr/>
            <p:nvPr/>
          </p:nvCxnSpPr>
          <p:spPr>
            <a:xfrm>
              <a:off x="34769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D8B43F0-47BC-46F4-876A-F8CB4D19B40C}"/>
                </a:ext>
              </a:extLst>
            </p:cNvPr>
            <p:cNvCxnSpPr/>
            <p:nvPr/>
          </p:nvCxnSpPr>
          <p:spPr>
            <a:xfrm>
              <a:off x="36293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37C4BA4-4932-45E8-8EDF-DCBE41A726D8}"/>
                </a:ext>
              </a:extLst>
            </p:cNvPr>
            <p:cNvCxnSpPr/>
            <p:nvPr/>
          </p:nvCxnSpPr>
          <p:spPr>
            <a:xfrm>
              <a:off x="37817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39731AE-FDEC-4DD7-AC28-ECA6EC1E2638}"/>
                </a:ext>
              </a:extLst>
            </p:cNvPr>
            <p:cNvCxnSpPr/>
            <p:nvPr/>
          </p:nvCxnSpPr>
          <p:spPr>
            <a:xfrm>
              <a:off x="39341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09A28-58E3-4A3D-9E4C-7DF289B3AD4D}"/>
                </a:ext>
              </a:extLst>
            </p:cNvPr>
            <p:cNvCxnSpPr/>
            <p:nvPr/>
          </p:nvCxnSpPr>
          <p:spPr>
            <a:xfrm>
              <a:off x="40865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374C42-B908-44D5-BE13-73BD10D8BEC2}"/>
                </a:ext>
              </a:extLst>
            </p:cNvPr>
            <p:cNvCxnSpPr/>
            <p:nvPr/>
          </p:nvCxnSpPr>
          <p:spPr>
            <a:xfrm>
              <a:off x="50009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0630B-D5FC-4BFE-A3EA-7FFFEEA4D36A}"/>
                </a:ext>
              </a:extLst>
            </p:cNvPr>
            <p:cNvCxnSpPr/>
            <p:nvPr/>
          </p:nvCxnSpPr>
          <p:spPr>
            <a:xfrm>
              <a:off x="51533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B33A561-1FCB-49A8-8A0C-4D3397A80DE6}"/>
                </a:ext>
              </a:extLst>
            </p:cNvPr>
            <p:cNvCxnSpPr/>
            <p:nvPr/>
          </p:nvCxnSpPr>
          <p:spPr>
            <a:xfrm>
              <a:off x="5305758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EECFB8C-592B-483E-8AB5-F3322784B9FC}"/>
                </a:ext>
              </a:extLst>
            </p:cNvPr>
            <p:cNvCxnSpPr/>
            <p:nvPr/>
          </p:nvCxnSpPr>
          <p:spPr>
            <a:xfrm>
              <a:off x="54581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878AC8-20CC-4AA8-AB0E-C745582F0765}"/>
                </a:ext>
              </a:extLst>
            </p:cNvPr>
            <p:cNvCxnSpPr/>
            <p:nvPr/>
          </p:nvCxnSpPr>
          <p:spPr>
            <a:xfrm>
              <a:off x="56105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8955D6-ABEB-4FF5-96CC-8FFE2B68E120}"/>
                </a:ext>
              </a:extLst>
            </p:cNvPr>
            <p:cNvCxnSpPr/>
            <p:nvPr/>
          </p:nvCxnSpPr>
          <p:spPr>
            <a:xfrm>
              <a:off x="57629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B47B1E8-F60F-4E62-A11E-AB8E82BC0449}"/>
                </a:ext>
              </a:extLst>
            </p:cNvPr>
            <p:cNvCxnSpPr/>
            <p:nvPr/>
          </p:nvCxnSpPr>
          <p:spPr>
            <a:xfrm>
              <a:off x="59153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803F3FA-EB24-43F5-97B3-565D8E3FDD99}"/>
                </a:ext>
              </a:extLst>
            </p:cNvPr>
            <p:cNvCxnSpPr/>
            <p:nvPr/>
          </p:nvCxnSpPr>
          <p:spPr>
            <a:xfrm>
              <a:off x="60677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45A4BF-03AB-4A96-A0E2-6E9CC9E9DDD5}"/>
                </a:ext>
              </a:extLst>
            </p:cNvPr>
            <p:cNvCxnSpPr/>
            <p:nvPr/>
          </p:nvCxnSpPr>
          <p:spPr>
            <a:xfrm>
              <a:off x="62201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F291D58-895D-4907-9EE6-577491619EE8}"/>
                </a:ext>
              </a:extLst>
            </p:cNvPr>
            <p:cNvCxnSpPr/>
            <p:nvPr/>
          </p:nvCxnSpPr>
          <p:spPr>
            <a:xfrm>
              <a:off x="63725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8E0BB12-1AB7-49A6-8EC2-E9C478B4077A}"/>
                </a:ext>
              </a:extLst>
            </p:cNvPr>
            <p:cNvCxnSpPr/>
            <p:nvPr/>
          </p:nvCxnSpPr>
          <p:spPr>
            <a:xfrm>
              <a:off x="65249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39AD53C-83D5-4052-9520-FEAE5DEC979B}"/>
                </a:ext>
              </a:extLst>
            </p:cNvPr>
            <p:cNvCxnSpPr/>
            <p:nvPr/>
          </p:nvCxnSpPr>
          <p:spPr>
            <a:xfrm>
              <a:off x="66773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27E0340-AA77-4149-B842-1201C7159F84}"/>
                </a:ext>
              </a:extLst>
            </p:cNvPr>
            <p:cNvCxnSpPr/>
            <p:nvPr/>
          </p:nvCxnSpPr>
          <p:spPr>
            <a:xfrm>
              <a:off x="68297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62126EE-041E-45B2-B0D0-22D9C291051A}"/>
                </a:ext>
              </a:extLst>
            </p:cNvPr>
            <p:cNvCxnSpPr/>
            <p:nvPr/>
          </p:nvCxnSpPr>
          <p:spPr>
            <a:xfrm>
              <a:off x="69821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2037B9-ABF3-4F78-B9FC-54339728C142}"/>
                </a:ext>
              </a:extLst>
            </p:cNvPr>
            <p:cNvCxnSpPr/>
            <p:nvPr/>
          </p:nvCxnSpPr>
          <p:spPr>
            <a:xfrm>
              <a:off x="71345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35CC69F-8C93-4617-B8DB-F83913848D0E}"/>
                </a:ext>
              </a:extLst>
            </p:cNvPr>
            <p:cNvCxnSpPr/>
            <p:nvPr/>
          </p:nvCxnSpPr>
          <p:spPr>
            <a:xfrm>
              <a:off x="72869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27EDF0-A31B-4B14-B8E0-AC5A27C1A76A}"/>
                </a:ext>
              </a:extLst>
            </p:cNvPr>
            <p:cNvCxnSpPr/>
            <p:nvPr/>
          </p:nvCxnSpPr>
          <p:spPr>
            <a:xfrm>
              <a:off x="74393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172A3E-A731-4AA4-AAF9-A71711EA1A0E}"/>
                </a:ext>
              </a:extLst>
            </p:cNvPr>
            <p:cNvCxnSpPr/>
            <p:nvPr/>
          </p:nvCxnSpPr>
          <p:spPr>
            <a:xfrm>
              <a:off x="75917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4F0C66-F7B6-4D53-92A0-2C0A79C368F0}"/>
                </a:ext>
              </a:extLst>
            </p:cNvPr>
            <p:cNvCxnSpPr/>
            <p:nvPr/>
          </p:nvCxnSpPr>
          <p:spPr>
            <a:xfrm>
              <a:off x="7744159" y="1917126"/>
              <a:ext cx="0" cy="3311416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Left Bracket 56">
              <a:extLst>
                <a:ext uri="{FF2B5EF4-FFF2-40B4-BE49-F238E27FC236}">
                  <a16:creationId xmlns:a16="http://schemas.microsoft.com/office/drawing/2014/main" id="{8B66B030-C3E9-489F-AE35-D15D2612B14A}"/>
                </a:ext>
              </a:extLst>
            </p:cNvPr>
            <p:cNvSpPr/>
            <p:nvPr/>
          </p:nvSpPr>
          <p:spPr>
            <a:xfrm flipH="1" flipV="1">
              <a:off x="7889198" y="1953758"/>
              <a:ext cx="170956" cy="3265712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AB300D3A-9BA0-475B-92C4-11BFA2986976}"/>
                </a:ext>
              </a:extLst>
            </p:cNvPr>
            <p:cNvSpPr/>
            <p:nvPr/>
          </p:nvSpPr>
          <p:spPr>
            <a:xfrm rot="5400000">
              <a:off x="4390432" y="-1630686"/>
              <a:ext cx="207358" cy="6619171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727DA0-BBAF-43BF-918D-DB26514BDE45}"/>
                </a:ext>
              </a:extLst>
            </p:cNvPr>
            <p:cNvSpPr txBox="1"/>
            <p:nvPr/>
          </p:nvSpPr>
          <p:spPr>
            <a:xfrm>
              <a:off x="4017828" y="1427668"/>
              <a:ext cx="95256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240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F05F1B-E767-43FD-A94A-115DB607AA49}"/>
                </a:ext>
              </a:extLst>
            </p:cNvPr>
            <p:cNvSpPr txBox="1"/>
            <p:nvPr/>
          </p:nvSpPr>
          <p:spPr>
            <a:xfrm>
              <a:off x="2332560" y="2967271"/>
              <a:ext cx="1338015" cy="57251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X [5,8]</a:t>
              </a: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ADC2B8C1-BC93-459E-A26A-C5D90A2C0607}"/>
                </a:ext>
              </a:extLst>
            </p:cNvPr>
            <p:cNvSpPr/>
            <p:nvPr/>
          </p:nvSpPr>
          <p:spPr>
            <a:xfrm>
              <a:off x="1147961" y="3272547"/>
              <a:ext cx="6631308" cy="622760"/>
            </a:xfrm>
            <a:custGeom>
              <a:avLst/>
              <a:gdLst>
                <a:gd name="connsiteX0" fmla="*/ 0 w 6631308"/>
                <a:gd name="connsiteY0" fmla="*/ 610549 h 622760"/>
                <a:gd name="connsiteX1" fmla="*/ 806016 w 6631308"/>
                <a:gd name="connsiteY1" fmla="*/ 0 h 622760"/>
                <a:gd name="connsiteX2" fmla="*/ 1404421 w 6631308"/>
                <a:gd name="connsiteY2" fmla="*/ 598338 h 622760"/>
                <a:gd name="connsiteX3" fmla="*/ 2112737 w 6631308"/>
                <a:gd name="connsiteY3" fmla="*/ 36633 h 622760"/>
                <a:gd name="connsiteX4" fmla="*/ 2650081 w 6631308"/>
                <a:gd name="connsiteY4" fmla="*/ 598338 h 622760"/>
                <a:gd name="connsiteX5" fmla="*/ 3285123 w 6631308"/>
                <a:gd name="connsiteY5" fmla="*/ 24422 h 622760"/>
                <a:gd name="connsiteX6" fmla="*/ 3883529 w 6631308"/>
                <a:gd name="connsiteY6" fmla="*/ 622760 h 622760"/>
                <a:gd name="connsiteX7" fmla="*/ 4530784 w 6631308"/>
                <a:gd name="connsiteY7" fmla="*/ 36633 h 622760"/>
                <a:gd name="connsiteX8" fmla="*/ 5141401 w 6631308"/>
                <a:gd name="connsiteY8" fmla="*/ 586127 h 622760"/>
                <a:gd name="connsiteX9" fmla="*/ 5752019 w 6631308"/>
                <a:gd name="connsiteY9" fmla="*/ 85477 h 622760"/>
                <a:gd name="connsiteX10" fmla="*/ 6338212 w 6631308"/>
                <a:gd name="connsiteY10" fmla="*/ 586127 h 622760"/>
                <a:gd name="connsiteX11" fmla="*/ 6631308 w 6631308"/>
                <a:gd name="connsiteY11" fmla="*/ 293064 h 62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31308" h="622760">
                  <a:moveTo>
                    <a:pt x="0" y="610549"/>
                  </a:moveTo>
                  <a:lnTo>
                    <a:pt x="806016" y="0"/>
                  </a:lnTo>
                  <a:lnTo>
                    <a:pt x="1404421" y="598338"/>
                  </a:lnTo>
                  <a:lnTo>
                    <a:pt x="2112737" y="36633"/>
                  </a:lnTo>
                  <a:lnTo>
                    <a:pt x="2650081" y="598338"/>
                  </a:lnTo>
                  <a:lnTo>
                    <a:pt x="3285123" y="24422"/>
                  </a:lnTo>
                  <a:lnTo>
                    <a:pt x="3883529" y="622760"/>
                  </a:lnTo>
                  <a:lnTo>
                    <a:pt x="4530784" y="36633"/>
                  </a:lnTo>
                  <a:lnTo>
                    <a:pt x="5141401" y="586127"/>
                  </a:lnTo>
                  <a:lnTo>
                    <a:pt x="5752019" y="85477"/>
                  </a:lnTo>
                  <a:lnTo>
                    <a:pt x="6338212" y="586127"/>
                  </a:lnTo>
                  <a:lnTo>
                    <a:pt x="6631308" y="293064"/>
                  </a:lnTo>
                </a:path>
              </a:pathLst>
            </a:cu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2CA5B3EA-C1E6-4BA5-A196-EFE3BFD9D1E7}"/>
                </a:ext>
              </a:extLst>
            </p:cNvPr>
            <p:cNvSpPr/>
            <p:nvPr/>
          </p:nvSpPr>
          <p:spPr>
            <a:xfrm>
              <a:off x="4127776" y="1978181"/>
              <a:ext cx="830440" cy="1257733"/>
            </a:xfrm>
            <a:custGeom>
              <a:avLst/>
              <a:gdLst>
                <a:gd name="connsiteX0" fmla="*/ 0 w 830440"/>
                <a:gd name="connsiteY0" fmla="*/ 0 h 1257733"/>
                <a:gd name="connsiteX1" fmla="*/ 0 w 830440"/>
                <a:gd name="connsiteY1" fmla="*/ 0 h 1257733"/>
                <a:gd name="connsiteX2" fmla="*/ 354158 w 830440"/>
                <a:gd name="connsiteY2" fmla="*/ 329697 h 1257733"/>
                <a:gd name="connsiteX3" fmla="*/ 403007 w 830440"/>
                <a:gd name="connsiteY3" fmla="*/ 378541 h 1257733"/>
                <a:gd name="connsiteX4" fmla="*/ 537343 w 830440"/>
                <a:gd name="connsiteY4" fmla="*/ 476229 h 1257733"/>
                <a:gd name="connsiteX5" fmla="*/ 635042 w 830440"/>
                <a:gd name="connsiteY5" fmla="*/ 549495 h 1257733"/>
                <a:gd name="connsiteX6" fmla="*/ 671679 w 830440"/>
                <a:gd name="connsiteY6" fmla="*/ 573917 h 1257733"/>
                <a:gd name="connsiteX7" fmla="*/ 708316 w 830440"/>
                <a:gd name="connsiteY7" fmla="*/ 586128 h 1257733"/>
                <a:gd name="connsiteX8" fmla="*/ 757166 w 830440"/>
                <a:gd name="connsiteY8" fmla="*/ 610550 h 1257733"/>
                <a:gd name="connsiteX9" fmla="*/ 793803 w 830440"/>
                <a:gd name="connsiteY9" fmla="*/ 647183 h 1257733"/>
                <a:gd name="connsiteX10" fmla="*/ 830440 w 830440"/>
                <a:gd name="connsiteY10" fmla="*/ 659394 h 1257733"/>
                <a:gd name="connsiteX11" fmla="*/ 12212 w 830440"/>
                <a:gd name="connsiteY11" fmla="*/ 1111201 h 1257733"/>
                <a:gd name="connsiteX12" fmla="*/ 415220 w 830440"/>
                <a:gd name="connsiteY12" fmla="*/ 1257733 h 125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0440" h="1257733">
                  <a:moveTo>
                    <a:pt x="0" y="0"/>
                  </a:moveTo>
                  <a:lnTo>
                    <a:pt x="0" y="0"/>
                  </a:lnTo>
                  <a:cubicBezTo>
                    <a:pt x="138846" y="194366"/>
                    <a:pt x="20125" y="43415"/>
                    <a:pt x="354158" y="329697"/>
                  </a:cubicBezTo>
                  <a:cubicBezTo>
                    <a:pt x="371642" y="344681"/>
                    <a:pt x="385317" y="363801"/>
                    <a:pt x="403007" y="378541"/>
                  </a:cubicBezTo>
                  <a:cubicBezTo>
                    <a:pt x="538197" y="491187"/>
                    <a:pt x="457551" y="418205"/>
                    <a:pt x="537343" y="476229"/>
                  </a:cubicBezTo>
                  <a:cubicBezTo>
                    <a:pt x="570265" y="500170"/>
                    <a:pt x="602120" y="525554"/>
                    <a:pt x="635042" y="549495"/>
                  </a:cubicBezTo>
                  <a:cubicBezTo>
                    <a:pt x="646912" y="558127"/>
                    <a:pt x="658551" y="567354"/>
                    <a:pt x="671679" y="573917"/>
                  </a:cubicBezTo>
                  <a:cubicBezTo>
                    <a:pt x="683193" y="579673"/>
                    <a:pt x="696484" y="581058"/>
                    <a:pt x="708316" y="586128"/>
                  </a:cubicBezTo>
                  <a:cubicBezTo>
                    <a:pt x="725049" y="593299"/>
                    <a:pt x="740883" y="602409"/>
                    <a:pt x="757166" y="610550"/>
                  </a:cubicBezTo>
                  <a:cubicBezTo>
                    <a:pt x="769378" y="622761"/>
                    <a:pt x="779433" y="637604"/>
                    <a:pt x="793803" y="647183"/>
                  </a:cubicBezTo>
                  <a:cubicBezTo>
                    <a:pt x="804514" y="654323"/>
                    <a:pt x="830440" y="659394"/>
                    <a:pt x="830440" y="659394"/>
                  </a:cubicBezTo>
                  <a:lnTo>
                    <a:pt x="12212" y="1111201"/>
                  </a:lnTo>
                  <a:lnTo>
                    <a:pt x="415220" y="1257733"/>
                  </a:lnTo>
                </a:path>
              </a:pathLst>
            </a:cu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E20D7477-CCC0-4EEB-8A3F-F91F04E52590}"/>
                </a:ext>
              </a:extLst>
            </p:cNvPr>
            <p:cNvSpPr/>
            <p:nvPr/>
          </p:nvSpPr>
          <p:spPr>
            <a:xfrm>
              <a:off x="4121415" y="3864542"/>
              <a:ext cx="830440" cy="1257733"/>
            </a:xfrm>
            <a:custGeom>
              <a:avLst/>
              <a:gdLst>
                <a:gd name="connsiteX0" fmla="*/ 0 w 830440"/>
                <a:gd name="connsiteY0" fmla="*/ 0 h 1257733"/>
                <a:gd name="connsiteX1" fmla="*/ 0 w 830440"/>
                <a:gd name="connsiteY1" fmla="*/ 0 h 1257733"/>
                <a:gd name="connsiteX2" fmla="*/ 354158 w 830440"/>
                <a:gd name="connsiteY2" fmla="*/ 329697 h 1257733"/>
                <a:gd name="connsiteX3" fmla="*/ 403007 w 830440"/>
                <a:gd name="connsiteY3" fmla="*/ 378541 h 1257733"/>
                <a:gd name="connsiteX4" fmla="*/ 537343 w 830440"/>
                <a:gd name="connsiteY4" fmla="*/ 476229 h 1257733"/>
                <a:gd name="connsiteX5" fmla="*/ 635042 w 830440"/>
                <a:gd name="connsiteY5" fmla="*/ 549495 h 1257733"/>
                <a:gd name="connsiteX6" fmla="*/ 671679 w 830440"/>
                <a:gd name="connsiteY6" fmla="*/ 573917 h 1257733"/>
                <a:gd name="connsiteX7" fmla="*/ 708316 w 830440"/>
                <a:gd name="connsiteY7" fmla="*/ 586128 h 1257733"/>
                <a:gd name="connsiteX8" fmla="*/ 757166 w 830440"/>
                <a:gd name="connsiteY8" fmla="*/ 610550 h 1257733"/>
                <a:gd name="connsiteX9" fmla="*/ 793803 w 830440"/>
                <a:gd name="connsiteY9" fmla="*/ 647183 h 1257733"/>
                <a:gd name="connsiteX10" fmla="*/ 830440 w 830440"/>
                <a:gd name="connsiteY10" fmla="*/ 659394 h 1257733"/>
                <a:gd name="connsiteX11" fmla="*/ 12212 w 830440"/>
                <a:gd name="connsiteY11" fmla="*/ 1111201 h 1257733"/>
                <a:gd name="connsiteX12" fmla="*/ 415220 w 830440"/>
                <a:gd name="connsiteY12" fmla="*/ 1257733 h 125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0440" h="1257733">
                  <a:moveTo>
                    <a:pt x="0" y="0"/>
                  </a:moveTo>
                  <a:lnTo>
                    <a:pt x="0" y="0"/>
                  </a:lnTo>
                  <a:cubicBezTo>
                    <a:pt x="138846" y="194366"/>
                    <a:pt x="20125" y="43415"/>
                    <a:pt x="354158" y="329697"/>
                  </a:cubicBezTo>
                  <a:cubicBezTo>
                    <a:pt x="371642" y="344681"/>
                    <a:pt x="385317" y="363801"/>
                    <a:pt x="403007" y="378541"/>
                  </a:cubicBezTo>
                  <a:cubicBezTo>
                    <a:pt x="538197" y="491187"/>
                    <a:pt x="457551" y="418205"/>
                    <a:pt x="537343" y="476229"/>
                  </a:cubicBezTo>
                  <a:cubicBezTo>
                    <a:pt x="570265" y="500170"/>
                    <a:pt x="602120" y="525554"/>
                    <a:pt x="635042" y="549495"/>
                  </a:cubicBezTo>
                  <a:cubicBezTo>
                    <a:pt x="646912" y="558127"/>
                    <a:pt x="658551" y="567354"/>
                    <a:pt x="671679" y="573917"/>
                  </a:cubicBezTo>
                  <a:cubicBezTo>
                    <a:pt x="683193" y="579673"/>
                    <a:pt x="696484" y="581058"/>
                    <a:pt x="708316" y="586128"/>
                  </a:cubicBezTo>
                  <a:cubicBezTo>
                    <a:pt x="725049" y="593299"/>
                    <a:pt x="740883" y="602409"/>
                    <a:pt x="757166" y="610550"/>
                  </a:cubicBezTo>
                  <a:cubicBezTo>
                    <a:pt x="769378" y="622761"/>
                    <a:pt x="779433" y="637604"/>
                    <a:pt x="793803" y="647183"/>
                  </a:cubicBezTo>
                  <a:cubicBezTo>
                    <a:pt x="804514" y="654323"/>
                    <a:pt x="830440" y="659394"/>
                    <a:pt x="830440" y="659394"/>
                  </a:cubicBezTo>
                  <a:lnTo>
                    <a:pt x="12212" y="1111201"/>
                  </a:lnTo>
                  <a:lnTo>
                    <a:pt x="415220" y="1257733"/>
                  </a:lnTo>
                </a:path>
              </a:pathLst>
            </a:cu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20">
            <a:extLst>
              <a:ext uri="{FF2B5EF4-FFF2-40B4-BE49-F238E27FC236}">
                <a16:creationId xmlns:a16="http://schemas.microsoft.com/office/drawing/2014/main" id="{6FD3BBD2-1582-4AFF-A686-10E207E84BAB}"/>
              </a:ext>
            </a:extLst>
          </p:cNvPr>
          <p:cNvGrpSpPr>
            <a:grpSpLocks/>
          </p:cNvGrpSpPr>
          <p:nvPr/>
        </p:nvGrpSpPr>
        <p:grpSpPr bwMode="auto">
          <a:xfrm>
            <a:off x="6170006" y="4535373"/>
            <a:ext cx="5309047" cy="451079"/>
            <a:chOff x="1190" y="3347"/>
            <a:chExt cx="3622" cy="255"/>
          </a:xfrm>
        </p:grpSpPr>
        <p:sp>
          <p:nvSpPr>
            <p:cNvPr id="65" name="Text Box 4">
              <a:extLst>
                <a:ext uri="{FF2B5EF4-FFF2-40B4-BE49-F238E27FC236}">
                  <a16:creationId xmlns:a16="http://schemas.microsoft.com/office/drawing/2014/main" id="{F26BFE0B-15D7-42C0-93F7-69CE5AD637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" y="3347"/>
              <a:ext cx="226" cy="25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latin typeface="Courier New" pitchFamily="49" charset="0"/>
                </a:rPr>
                <a:t>0</a:t>
              </a:r>
            </a:p>
          </p:txBody>
        </p:sp>
        <p:sp>
          <p:nvSpPr>
            <p:cNvPr id="66" name="Text Box 5">
              <a:extLst>
                <a:ext uri="{FF2B5EF4-FFF2-40B4-BE49-F238E27FC236}">
                  <a16:creationId xmlns:a16="http://schemas.microsoft.com/office/drawing/2014/main" id="{EFCAF991-F357-4332-BB2D-4CAE9CF0C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6" y="3347"/>
              <a:ext cx="226" cy="255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00FF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67" name="Text Box 6">
              <a:extLst>
                <a:ext uri="{FF2B5EF4-FFF2-40B4-BE49-F238E27FC236}">
                  <a16:creationId xmlns:a16="http://schemas.microsoft.com/office/drawing/2014/main" id="{7F082BC0-371F-4E01-94F7-3BE3DB210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2" y="3347"/>
              <a:ext cx="226" cy="255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00FF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68" name="Text Box 7">
              <a:extLst>
                <a:ext uri="{FF2B5EF4-FFF2-40B4-BE49-F238E27FC236}">
                  <a16:creationId xmlns:a16="http://schemas.microsoft.com/office/drawing/2014/main" id="{5989CEDD-C061-4773-89A5-8A5A40872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8" y="3347"/>
              <a:ext cx="226" cy="255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00FF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69" name="Text Box 8">
              <a:extLst>
                <a:ext uri="{FF2B5EF4-FFF2-40B4-BE49-F238E27FC236}">
                  <a16:creationId xmlns:a16="http://schemas.microsoft.com/office/drawing/2014/main" id="{96F804A1-8DEF-4F3B-B999-B9CDC1BB5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4" y="3347"/>
              <a:ext cx="226" cy="255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00FF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0" name="Text Box 9">
              <a:extLst>
                <a:ext uri="{FF2B5EF4-FFF2-40B4-BE49-F238E27FC236}">
                  <a16:creationId xmlns:a16="http://schemas.microsoft.com/office/drawing/2014/main" id="{703845BA-CE6A-4D21-9688-9AF91C3D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347"/>
              <a:ext cx="226" cy="255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00FF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1" name="Text Box 10">
              <a:extLst>
                <a:ext uri="{FF2B5EF4-FFF2-40B4-BE49-F238E27FC236}">
                  <a16:creationId xmlns:a16="http://schemas.microsoft.com/office/drawing/2014/main" id="{22C12305-BA4D-490A-A927-89BF61D927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6" y="3347"/>
              <a:ext cx="226" cy="255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FF00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2" name="Text Box 11">
              <a:extLst>
                <a:ext uri="{FF2B5EF4-FFF2-40B4-BE49-F238E27FC236}">
                  <a16:creationId xmlns:a16="http://schemas.microsoft.com/office/drawing/2014/main" id="{B6286AB7-C5D6-4C51-B1D8-1BBF3FA0A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" y="3347"/>
              <a:ext cx="226" cy="255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FF00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3" name="Text Box 12">
              <a:extLst>
                <a:ext uri="{FF2B5EF4-FFF2-40B4-BE49-F238E27FC236}">
                  <a16:creationId xmlns:a16="http://schemas.microsoft.com/office/drawing/2014/main" id="{6EF3857A-6FCA-4418-9FB5-FAC57A3E8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4" y="3347"/>
              <a:ext cx="226" cy="255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FF00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4" name="Text Box 13">
              <a:extLst>
                <a:ext uri="{FF2B5EF4-FFF2-40B4-BE49-F238E27FC236}">
                  <a16:creationId xmlns:a16="http://schemas.microsoft.com/office/drawing/2014/main" id="{F4AF4730-F042-4428-BB22-79E60BFD9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3347"/>
              <a:ext cx="226" cy="255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FF00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5" name="Text Box 14">
              <a:extLst>
                <a:ext uri="{FF2B5EF4-FFF2-40B4-BE49-F238E27FC236}">
                  <a16:creationId xmlns:a16="http://schemas.microsoft.com/office/drawing/2014/main" id="{8ABF1AE7-0B75-43CD-8788-FAED5D99C7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347"/>
              <a:ext cx="226" cy="255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FF00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6" name="Text Box 15">
              <a:extLst>
                <a:ext uri="{FF2B5EF4-FFF2-40B4-BE49-F238E27FC236}">
                  <a16:creationId xmlns:a16="http://schemas.microsoft.com/office/drawing/2014/main" id="{01BD6E01-B064-4B6B-85E5-82C41BB81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2" y="3347"/>
              <a:ext cx="226" cy="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7" name="Text Box 16">
              <a:extLst>
                <a:ext uri="{FF2B5EF4-FFF2-40B4-BE49-F238E27FC236}">
                  <a16:creationId xmlns:a16="http://schemas.microsoft.com/office/drawing/2014/main" id="{5FAB8409-61E2-41C1-A1AF-3F27945988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8" y="3347"/>
              <a:ext cx="226" cy="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8" name="Text Box 17">
              <a:extLst>
                <a:ext uri="{FF2B5EF4-FFF2-40B4-BE49-F238E27FC236}">
                  <a16:creationId xmlns:a16="http://schemas.microsoft.com/office/drawing/2014/main" id="{7BEC9FD5-AB76-43F2-9767-3744203A5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4" y="3347"/>
              <a:ext cx="226" cy="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79" name="Text Box 18">
              <a:extLst>
                <a:ext uri="{FF2B5EF4-FFF2-40B4-BE49-F238E27FC236}">
                  <a16:creationId xmlns:a16="http://schemas.microsoft.com/office/drawing/2014/main" id="{2A1D4E13-0E3B-419B-A963-27B124EC6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0" y="3347"/>
              <a:ext cx="226" cy="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  <a:latin typeface="Courier New" pitchFamily="49" charset="0"/>
                </a:rPr>
                <a:t>0</a:t>
              </a:r>
            </a:p>
          </p:txBody>
        </p:sp>
        <p:sp>
          <p:nvSpPr>
            <p:cNvPr id="80" name="Text Box 19">
              <a:extLst>
                <a:ext uri="{FF2B5EF4-FFF2-40B4-BE49-F238E27FC236}">
                  <a16:creationId xmlns:a16="http://schemas.microsoft.com/office/drawing/2014/main" id="{783E11DA-1573-4728-8B5A-1FF7AB5250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" y="3347"/>
              <a:ext cx="226" cy="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  <a:latin typeface="Courier New" pitchFamily="49" charset="0"/>
                </a:rPr>
                <a:t>0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2B16908-CF9F-4100-A20D-6F2235C30F23}"/>
              </a:ext>
            </a:extLst>
          </p:cNvPr>
          <p:cNvSpPr txBox="1"/>
          <p:nvPr/>
        </p:nvSpPr>
        <p:spPr>
          <a:xfrm>
            <a:off x="11689000" y="2675913"/>
            <a:ext cx="58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160</a:t>
            </a:r>
          </a:p>
        </p:txBody>
      </p:sp>
    </p:spTree>
    <p:extLst>
      <p:ext uri="{BB962C8B-B14F-4D97-AF65-F5344CB8AC3E}">
        <p14:creationId xmlns:p14="http://schemas.microsoft.com/office/powerpoint/2010/main" val="7424525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3B96-75A4-471C-A8F9-436FAABB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GBA video Screen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A131-F0FC-40B9-A180-483D0AFA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16336" cy="35417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GBA screen refresh rate is 60 Hz</a:t>
            </a:r>
          </a:p>
          <a:p>
            <a:r>
              <a:rPr lang="en-US" dirty="0"/>
              <a:t>Pauses in each drawing process for each scan line (1 per row = 160 lines)</a:t>
            </a:r>
          </a:p>
          <a:p>
            <a:pPr lvl="1"/>
            <a:r>
              <a:rPr lang="en-US" dirty="0"/>
              <a:t>Draw scanline = 240 pixels (across screen)</a:t>
            </a:r>
          </a:p>
          <a:p>
            <a:pPr lvl="1"/>
            <a:r>
              <a:rPr lang="en-US" dirty="0"/>
              <a:t>Horizontal blank (68 pixels)</a:t>
            </a:r>
          </a:p>
          <a:p>
            <a:pPr lvl="1"/>
            <a:r>
              <a:rPr lang="en-US" dirty="0"/>
              <a:t>Vertical blank (</a:t>
            </a:r>
            <a:r>
              <a:rPr lang="en-US" dirty="0" err="1"/>
              <a:t>Vblank</a:t>
            </a:r>
            <a:r>
              <a:rPr lang="en-US" dirty="0"/>
              <a:t>) = 68 scanlines</a:t>
            </a:r>
          </a:p>
          <a:p>
            <a:r>
              <a:rPr lang="en-US" dirty="0"/>
              <a:t>Must update positional data at each iteration of </a:t>
            </a:r>
            <a:r>
              <a:rPr lang="en-US" dirty="0" err="1"/>
              <a:t>Vblank</a:t>
            </a:r>
            <a:r>
              <a:rPr lang="en-US" dirty="0"/>
              <a:t> to avoid screen tearing</a:t>
            </a:r>
          </a:p>
          <a:p>
            <a:r>
              <a:rPr lang="en-US" dirty="0"/>
              <a:t>Most games run at 60fps</a:t>
            </a:r>
          </a:p>
          <a:p>
            <a:pPr lvl="1"/>
            <a:r>
              <a:rPr lang="en-US" dirty="0"/>
              <a:t>280896 cycles / 16.78 MHz clock speed ≈ 59.73 frames/sec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C97EFC3-7970-40AE-AF66-4131F4CA6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" r="-567"/>
          <a:stretch/>
        </p:blipFill>
        <p:spPr>
          <a:xfrm>
            <a:off x="7226425" y="2249487"/>
            <a:ext cx="4000459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3785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C3FE-281F-4C4D-B1F7-E32AF480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GBA/C Code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F836B-5ED8-4ED9-AD3E-210CC2A43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 files (file.h)</a:t>
            </a:r>
          </a:p>
          <a:p>
            <a:pPr lvl="1"/>
            <a:r>
              <a:rPr lang="en-US" dirty="0"/>
              <a:t>Declarations (0 storage allocation necessary)</a:t>
            </a:r>
          </a:p>
          <a:p>
            <a:pPr lvl="1"/>
            <a:r>
              <a:rPr lang="en-US" dirty="0"/>
              <a:t>Define macro functions (#define)</a:t>
            </a:r>
          </a:p>
          <a:p>
            <a:pPr lvl="1"/>
            <a:r>
              <a:rPr lang="en-US" dirty="0"/>
              <a:t>Function prototypes</a:t>
            </a:r>
          </a:p>
          <a:p>
            <a:pPr lvl="1"/>
            <a:r>
              <a:rPr lang="en-US" dirty="0"/>
              <a:t>#include for other .h header files, never .c files</a:t>
            </a:r>
          </a:p>
          <a:p>
            <a:r>
              <a:rPr lang="en-US" dirty="0"/>
              <a:t>Each code, image, and sound file has a .c (code) file and .h (header) file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85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049F-1C90-4776-A974-B3F5FE3B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8927-CABD-4868-8DF0-41678911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Football-style game representing annual UGA vs Georgia Tech football game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Objective: It’s 4</a:t>
            </a:r>
            <a:r>
              <a:rPr lang="en-US" baseline="30000" dirty="0"/>
              <a:t>th</a:t>
            </a:r>
            <a:r>
              <a:rPr lang="en-US" dirty="0"/>
              <a:t> down on the last play of the game, and we must get Buzz (GT mascot) to endzone without Hairy (UGA mascot) tackling him!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0EF5670-B675-4872-AD96-653BB1C208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2" r="4527" b="-1"/>
          <a:stretch/>
        </p:blipFill>
        <p:spPr>
          <a:xfrm>
            <a:off x="6392336" y="1993544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71810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F9B4-C12F-4446-9A60-FCB0B6DB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64300"/>
            <a:ext cx="9905998" cy="1478570"/>
          </a:xfrm>
        </p:spPr>
        <p:txBody>
          <a:bodyPr/>
          <a:lstStyle/>
          <a:p>
            <a:r>
              <a:rPr lang="en-US" dirty="0"/>
              <a:t>Gameplay</a:t>
            </a:r>
          </a:p>
        </p:txBody>
      </p:sp>
      <p:pic>
        <p:nvPicPr>
          <p:cNvPr id="4" name="Hate Week Game">
            <a:hlinkClick r:id="" action="ppaction://media"/>
            <a:extLst>
              <a:ext uri="{FF2B5EF4-FFF2-40B4-BE49-F238E27FC236}">
                <a16:creationId xmlns:a16="http://schemas.microsoft.com/office/drawing/2014/main" id="{01DF4274-5E07-4274-B67D-5F1AE13D75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703" y="1642870"/>
            <a:ext cx="8653417" cy="4596612"/>
          </a:xfrm>
        </p:spPr>
      </p:pic>
    </p:spTree>
    <p:extLst>
      <p:ext uri="{BB962C8B-B14F-4D97-AF65-F5344CB8AC3E}">
        <p14:creationId xmlns:p14="http://schemas.microsoft.com/office/powerpoint/2010/main" val="1181661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3EEA-6CBE-4E84-9D05-D06E7515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snippet: loading pictures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C84C0-EE05-4A7D-A7D0-575866DC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85" y="2097087"/>
            <a:ext cx="4768494" cy="2242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441CD-0B98-4FF6-9211-8C2EDFC1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6" y="2088350"/>
            <a:ext cx="6317820" cy="2251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C8221-1C88-4DDE-8646-E0C259FCF37A}"/>
              </a:ext>
            </a:extLst>
          </p:cNvPr>
          <p:cNvSpPr txBox="1"/>
          <p:nvPr/>
        </p:nvSpPr>
        <p:spPr>
          <a:xfrm>
            <a:off x="1141413" y="4431323"/>
            <a:ext cx="543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Buzz .c file: 20x30 pixels = 2D array 600 pixels</a:t>
            </a:r>
          </a:p>
          <a:p>
            <a:pPr algn="ctr"/>
            <a:r>
              <a:rPr lang="en-US" dirty="0"/>
              <a:t>Each pixel is set to Hex color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BAE05-57EF-48C2-81F0-8F8C561CC007}"/>
              </a:ext>
            </a:extLst>
          </p:cNvPr>
          <p:cNvSpPr txBox="1"/>
          <p:nvPr/>
        </p:nvSpPr>
        <p:spPr>
          <a:xfrm>
            <a:off x="7066586" y="4431323"/>
            <a:ext cx="4768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Buzz header file: outlines dimensions of image file</a:t>
            </a:r>
          </a:p>
          <a:p>
            <a:pPr algn="ctr"/>
            <a:r>
              <a:rPr lang="en-US" dirty="0"/>
              <a:t>Defines properties of actual .</a:t>
            </a:r>
            <a:r>
              <a:rPr lang="en-US" dirty="0" err="1"/>
              <a:t>png</a:t>
            </a:r>
            <a:r>
              <a:rPr lang="en-US" dirty="0"/>
              <a:t> file, then size of picture on GBA screen (20*30)</a:t>
            </a:r>
          </a:p>
        </p:txBody>
      </p:sp>
    </p:spTree>
    <p:extLst>
      <p:ext uri="{BB962C8B-B14F-4D97-AF65-F5344CB8AC3E}">
        <p14:creationId xmlns:p14="http://schemas.microsoft.com/office/powerpoint/2010/main" val="3996784963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1116</TotalTime>
  <Words>733</Words>
  <Application>Microsoft Office PowerPoint</Application>
  <PresentationFormat>Widescreen</PresentationFormat>
  <Paragraphs>101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Courier New</vt:lpstr>
      <vt:lpstr>Tw Cen MT</vt:lpstr>
      <vt:lpstr>Circuit</vt:lpstr>
      <vt:lpstr>Hate week Presents:  a Game-Boy Emulator project</vt:lpstr>
      <vt:lpstr>About me</vt:lpstr>
      <vt:lpstr>Intro to gba</vt:lpstr>
      <vt:lpstr>GBA Tech Specs</vt:lpstr>
      <vt:lpstr>GBA video Screen Restrictions</vt:lpstr>
      <vt:lpstr>GBA/C Code conventions</vt:lpstr>
      <vt:lpstr>My project</vt:lpstr>
      <vt:lpstr>Gameplay</vt:lpstr>
      <vt:lpstr>Code snippet: loading pictures</vt:lpstr>
      <vt:lpstr>Code snippet: Screen Transitions </vt:lpstr>
      <vt:lpstr>Code snippet: drawing functions</vt:lpstr>
      <vt:lpstr>Code snippet: Collision code</vt:lpstr>
      <vt:lpstr>Relation to tempus ex</vt:lpstr>
      <vt:lpstr>Further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Game-Boy Emulator Project</dc:title>
  <dc:creator>Sharma, Saahil D</dc:creator>
  <cp:lastModifiedBy>Sharma, Saahil D</cp:lastModifiedBy>
  <cp:revision>49</cp:revision>
  <dcterms:created xsi:type="dcterms:W3CDTF">2021-11-14T23:25:28Z</dcterms:created>
  <dcterms:modified xsi:type="dcterms:W3CDTF">2021-11-15T18:01:50Z</dcterms:modified>
</cp:coreProperties>
</file>